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27"/>
  </p:notesMasterIdLst>
  <p:sldIdLst>
    <p:sldId id="275" r:id="rId2"/>
    <p:sldId id="277" r:id="rId3"/>
    <p:sldId id="282" r:id="rId4"/>
    <p:sldId id="294" r:id="rId5"/>
    <p:sldId id="279" r:id="rId6"/>
    <p:sldId id="280" r:id="rId7"/>
    <p:sldId id="283" r:id="rId8"/>
    <p:sldId id="284" r:id="rId9"/>
    <p:sldId id="285" r:id="rId10"/>
    <p:sldId id="286" r:id="rId11"/>
    <p:sldId id="304" r:id="rId12"/>
    <p:sldId id="293" r:id="rId13"/>
    <p:sldId id="276" r:id="rId14"/>
    <p:sldId id="305" r:id="rId15"/>
    <p:sldId id="302" r:id="rId16"/>
    <p:sldId id="297" r:id="rId17"/>
    <p:sldId id="299" r:id="rId18"/>
    <p:sldId id="300" r:id="rId19"/>
    <p:sldId id="306" r:id="rId20"/>
    <p:sldId id="307" r:id="rId21"/>
    <p:sldId id="308" r:id="rId22"/>
    <p:sldId id="311" r:id="rId23"/>
    <p:sldId id="290" r:id="rId24"/>
    <p:sldId id="291" r:id="rId25"/>
    <p:sldId id="309" r:id="rId2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15" autoAdjust="0"/>
    <p:restoredTop sz="92362" autoAdjust="0"/>
  </p:normalViewPr>
  <p:slideViewPr>
    <p:cSldViewPr showGuides="1">
      <p:cViewPr>
        <p:scale>
          <a:sx n="118" d="100"/>
          <a:sy n="118" d="100"/>
        </p:scale>
        <p:origin x="-169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45F46-F6A3-40EF-B4EC-F2B1D45662F0}" type="datetimeFigureOut">
              <a:rPr lang="bg-BG" smtClean="0"/>
              <a:t>28.10.2013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32D294-A9F7-4879-A5F0-FEDA597C2FF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453740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C9718-4B0B-4D3A-AE84-3C60D7D5DCB7}" type="datetime1">
              <a:rPr lang="bg-BG" smtClean="0"/>
              <a:t>28.10.2013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C29AB-D717-4F70-9A45-B2EB07C86E2D}" type="datetime1">
              <a:rPr lang="bg-BG" smtClean="0"/>
              <a:t>28.10.2013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4D4D5-3663-4DDF-9DAD-07F34AD62D1D}" type="datetime1">
              <a:rPr lang="bg-BG" smtClean="0"/>
              <a:t>28.10.2013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AC6F4-0C71-49A9-9373-549761F6231C}" type="datetime1">
              <a:rPr lang="bg-BG" smtClean="0"/>
              <a:t>28.10.2013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45D8E-9E6C-40EC-9072-5E3A0C67D34F}" type="datetime1">
              <a:rPr lang="bg-BG" smtClean="0"/>
              <a:t>28.10.2013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5461F-C70D-474B-91E3-38E3F6D13124}" type="datetime1">
              <a:rPr lang="bg-BG" smtClean="0"/>
              <a:t>28.10.2013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89981-EA22-4837-8735-4246A26CB85E}" type="datetime1">
              <a:rPr lang="bg-BG" smtClean="0"/>
              <a:t>28.10.2013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17548-5215-43CA-89EC-262823A3C703}" type="datetime1">
              <a:rPr lang="bg-BG" smtClean="0"/>
              <a:t>28.10.2013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26EC8-4E9E-485B-BEAE-F276F5E82FDE}" type="datetime1">
              <a:rPr lang="bg-BG" smtClean="0"/>
              <a:t>28.10.2013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756CF-15CB-4D9D-8879-3011E5DF8235}" type="datetime1">
              <a:rPr lang="bg-BG" smtClean="0"/>
              <a:t>28.10.2013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1F433-1CA2-44A3-8152-F08DA5E47E93}" type="datetime1">
              <a:rPr lang="bg-BG" smtClean="0"/>
              <a:t>28.10.2013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5CDCE3-04B9-4B0C-9788-F10FCE8B00EB}" type="datetime1">
              <a:rPr lang="bg-BG" smtClean="0"/>
              <a:t>28.10.2013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A3D244-5B8B-47B2-950F-EADD8CB93AE8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2924944"/>
            <a:ext cx="8208912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spcBef>
                <a:spcPct val="20000"/>
              </a:spcBef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Изграждане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на регионална система за управление </a:t>
            </a:r>
          </a:p>
          <a:p>
            <a:pPr lvl="0" algn="ctr">
              <a:spcBef>
                <a:spcPct val="20000"/>
              </a:spcBef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</a:rPr>
              <a:t>на отпадъците в регион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Плевен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141277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544" y="5703217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bg-BG" sz="2400" b="1" i="1" dirty="0" smtClean="0">
                <a:solidFill>
                  <a:schemeClr val="accent1">
                    <a:lumMod val="50000"/>
                  </a:schemeClr>
                </a:solidFill>
              </a:rPr>
              <a:t>Ноември, 2013</a:t>
            </a:r>
            <a:endParaRPr lang="bg-BG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813" y="1074828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688" y="323165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12" y="5350791"/>
            <a:ext cx="1190625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OGO PLEVEN CV - 20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291" y="5333253"/>
            <a:ext cx="5588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67544" y="6399498"/>
            <a:ext cx="8231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Този документ е създаден с финансовата подкрепа на Европейския съюз, чрез Оперативна програма „Околна среда 2007-2013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г.”. Община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Плевен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носи ц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ялата отговорност за съдържанието на документа и при никакви обстоятелства не може да се приема, че този документ отразява  официалното становище на Европейския съюз и правителството на Република България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представлявано от Министерството на околната среда и водите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bg-BG" alt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6983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15470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909053"/>
              </p:ext>
            </p:extLst>
          </p:nvPr>
        </p:nvGraphicFramePr>
        <p:xfrm>
          <a:off x="1382712" y="2708920"/>
          <a:ext cx="6378575" cy="3688080"/>
        </p:xfrm>
        <a:graphic>
          <a:graphicData uri="http://schemas.openxmlformats.org/drawingml/2006/table">
            <a:tbl>
              <a:tblPr/>
              <a:tblGrid>
                <a:gridCol w="957580"/>
                <a:gridCol w="5420995"/>
              </a:tblGrid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Ползи, които могат да бъдат измерени финансово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Строителство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Проектът ще генерира заетост в региона по време на периода на строителство (между 18 и 24 месеца за различните категории персонал), както и евентуално наемане на работна ръка и повишаване на потреблението на стоки и услуги в региона. 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Заетост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Новата „Регионална система за управление на отпадъците“ ще създаде директно 56</a:t>
                      </a: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бр. постоянни работни места, както и известен брой индиректни работни места в свързани дейности по събиране и транспорт на отпадъци, външни услуги за Регионалния център и за други дейности от системата за управление на отпадъци.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Рециклиране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Наличието на ефективни схеми за разделно събиране на масово разпространените отпадъци, функционирането на инсталация за сепариране и инсталация за компостиране позволяват част от разходите по събирането и транспортирането им да се компенсира чрез оползотворяване на компост и рециклиране на оползотворимите компоненти след сепариране. Това намалява в дългосрочен план общата финансова обремененост на населението за финансиране на комуналните услуги.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Ползи, които не могат да бъдат измерени финансово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Здраве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Ще има значително въздействие общо за населението на региона поради намаленото ниво на замърсителите в околната среда. Въвеждането на схеми за разделно събиране води и до повишаване на културата на бита и по-високо ниво на хигиена в домакинствата.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Качество на водите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bg-BG" sz="1100" dirty="0">
                          <a:effectLst/>
                          <a:latin typeface="Times New Roman"/>
                          <a:ea typeface="Times New Roman"/>
                        </a:rPr>
                        <a:t>В дългосрочен план ще се подобри състоянието както на подземните води (което от своя страна води до намаляване на замърсителите в източниците на питейни води), така и на откритите водни течения (възможност за използването им за туризъм и отдих). 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7453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15470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2" name="Rectangle 1"/>
          <p:cNvSpPr/>
          <p:nvPr/>
        </p:nvSpPr>
        <p:spPr>
          <a:xfrm>
            <a:off x="1802116" y="2420887"/>
            <a:ext cx="56502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Организационна структура </a:t>
            </a: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за управление </a:t>
            </a:r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на проекта</a:t>
            </a:r>
          </a:p>
        </p:txBody>
      </p:sp>
      <p:cxnSp>
        <p:nvCxnSpPr>
          <p:cNvPr id="14" name="AutoShape 11"/>
          <p:cNvCxnSpPr>
            <a:cxnSpLocks noChangeShapeType="1"/>
          </p:cNvCxnSpPr>
          <p:nvPr/>
        </p:nvCxnSpPr>
        <p:spPr bwMode="auto">
          <a:xfrm>
            <a:off x="4438650" y="3648075"/>
            <a:ext cx="0" cy="1682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3197230"/>
            <a:ext cx="656272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39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99" y="1981318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843808" y="2554570"/>
            <a:ext cx="2663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Технически сценарии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121" y="311826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200" dirty="0" smtClean="0"/>
              <a:t>По отношение на регионалната система за управление на отпадъците и свързаните с нея елементи, бяха оценени три алтернативни и практически осъществими сценария за интегрирано управление на битовите отпадъци за плановия период 2013-2042 г. Сценариите постигат пълно съответствие с Европейското и българското законодателство и обосновават предложените инвестиции, определени за региона чрез "Оперативна програма Околна среда 2007-2013" на Министерството на околната среда и водите. </a:t>
            </a:r>
            <a:endParaRPr lang="bg-BG" sz="1200" dirty="0"/>
          </a:p>
        </p:txBody>
      </p:sp>
      <p:sp>
        <p:nvSpPr>
          <p:cNvPr id="4" name="Rectangle 3"/>
          <p:cNvSpPr/>
          <p:nvPr/>
        </p:nvSpPr>
        <p:spPr>
          <a:xfrm>
            <a:off x="547807" y="4334989"/>
            <a:ext cx="81286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/>
              <a:t>Трите сценария са разработени с комбинации от избраните технически възможни варианти на елементите за управление на отпадъците, </a:t>
            </a:r>
            <a:r>
              <a:rPr lang="bg-BG" sz="1200" dirty="0" smtClean="0"/>
              <a:t>напр. </a:t>
            </a:r>
            <a:r>
              <a:rPr lang="bg-BG" sz="1200" b="1" dirty="0"/>
              <a:t>събиране, транспортиране, третиране и обезвреждане</a:t>
            </a:r>
            <a:r>
              <a:rPr lang="bg-BG" sz="1200" dirty="0"/>
              <a:t>. </a:t>
            </a:r>
            <a:endParaRPr lang="bg-BG" sz="1200" dirty="0" smtClean="0"/>
          </a:p>
          <a:p>
            <a:r>
              <a:rPr lang="bg-BG" sz="1200" dirty="0" smtClean="0"/>
              <a:t>Сценариите</a:t>
            </a:r>
            <a:r>
              <a:rPr lang="bg-BG" sz="1200" dirty="0"/>
              <a:t>, които са изготвени, отговарят в най-голяма степен на </a:t>
            </a:r>
            <a:r>
              <a:rPr lang="bg-BG" sz="1200" b="1" i="1" dirty="0"/>
              <a:t>финансовите </a:t>
            </a:r>
            <a:r>
              <a:rPr lang="bg-BG" sz="1200" dirty="0"/>
              <a:t>(инвестиционни и оперативни разходи), </a:t>
            </a:r>
            <a:r>
              <a:rPr lang="bg-BG" sz="1200" b="1" i="1" dirty="0"/>
              <a:t>екологичните</a:t>
            </a:r>
            <a:r>
              <a:rPr lang="bg-BG" sz="1200" dirty="0"/>
              <a:t> (предотвратяване на замърсяването, минимизиране на отпадъците, устойчиво развитие), </a:t>
            </a:r>
            <a:r>
              <a:rPr lang="bg-BG" sz="1200" b="1" i="1" dirty="0"/>
              <a:t>технологичните </a:t>
            </a:r>
            <a:r>
              <a:rPr lang="bg-BG" sz="1200" dirty="0"/>
              <a:t>(приложимост и изпълнимост на технологиите) и </a:t>
            </a:r>
            <a:r>
              <a:rPr lang="bg-BG" sz="1200" b="1" i="1" dirty="0"/>
              <a:t>нормативните изисквания </a:t>
            </a:r>
            <a:r>
              <a:rPr lang="bg-BG" sz="1200" dirty="0"/>
              <a:t>(съответствие с нормативната уредба и НПУДО).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1106627" y="5712020"/>
            <a:ext cx="7741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За оценка на избраните сценарии </a:t>
            </a:r>
            <a:r>
              <a:rPr lang="ru-RU" sz="1200" dirty="0" smtClean="0"/>
              <a:t>бе </a:t>
            </a:r>
            <a:r>
              <a:rPr lang="ru-RU" sz="1200" dirty="0"/>
              <a:t>използван мултикритериален анализ. Критериите за подбор на подходящ сценарий за управление на отпадъци включват всички приложими параметри (технически, екологични, финансови), които са свързани с изпълнението му, с цел да се сведат до минимум възможностите на системата да се провали.</a:t>
            </a:r>
            <a:endParaRPr lang="bg-BG" sz="1200" dirty="0"/>
          </a:p>
        </p:txBody>
      </p:sp>
    </p:spTree>
    <p:extLst>
      <p:ext uri="{BB962C8B-B14F-4D97-AF65-F5344CB8AC3E}">
        <p14:creationId xmlns:p14="http://schemas.microsoft.com/office/powerpoint/2010/main" val="15736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8792" y="2959497"/>
            <a:ext cx="828092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b="1" u="sng" dirty="0"/>
              <a:t>Събиране </a:t>
            </a:r>
            <a:endParaRPr lang="bg-BG" sz="1200" dirty="0"/>
          </a:p>
          <a:p>
            <a:pPr lvl="0"/>
            <a:r>
              <a:rPr lang="bg-BG" sz="1200" dirty="0"/>
              <a:t>Система за събиране на отпадъци с един контейнер за смесени битови </a:t>
            </a:r>
            <a:r>
              <a:rPr lang="bg-BG" sz="1200" dirty="0" smtClean="0"/>
              <a:t>отпадъци:</a:t>
            </a:r>
            <a:endParaRPr lang="bg-BG" sz="1200" dirty="0"/>
          </a:p>
          <a:p>
            <a:pPr lvl="0"/>
            <a:r>
              <a:rPr lang="bg-BG" sz="1200" dirty="0"/>
              <a:t>Разделно събиране на зелени отпадъци</a:t>
            </a:r>
          </a:p>
          <a:p>
            <a:pPr lvl="0"/>
            <a:r>
              <a:rPr lang="bg-BG" sz="1200" dirty="0"/>
              <a:t>Разделяне при източника на рециклируеми отпадъци от опаковки, чрез използване схемите за разделно събиране на организациите по оползотворяване.</a:t>
            </a:r>
          </a:p>
          <a:p>
            <a:r>
              <a:rPr lang="bg-BG" sz="1200" b="1" u="sng" dirty="0"/>
              <a:t>Третиране на смесените битови отпадъци </a:t>
            </a:r>
            <a:r>
              <a:rPr lang="bg-BG" sz="1200" dirty="0"/>
              <a:t>- Първи етап на </a:t>
            </a:r>
            <a:r>
              <a:rPr lang="bg-BG" sz="1200" dirty="0" smtClean="0"/>
              <a:t>проекта:</a:t>
            </a:r>
            <a:endParaRPr lang="bg-BG" sz="1200" dirty="0"/>
          </a:p>
          <a:p>
            <a:pPr lvl="0"/>
            <a:r>
              <a:rPr lang="bg-BG" sz="1200" dirty="0"/>
              <a:t>Инсталация за сепариране на рециклируемите фракции и биоразградимите отпадъци от контейнера за смесени битови отпадъци и отделяне на остатъчна фракция, предназначена за депониране;</a:t>
            </a:r>
          </a:p>
          <a:p>
            <a:r>
              <a:rPr lang="bg-BG" sz="1200" b="1" u="sng" dirty="0"/>
              <a:t>Компостиране на биоразградими отпадъци и зелени отпадъци </a:t>
            </a:r>
            <a:r>
              <a:rPr lang="bg-BG" sz="1200" dirty="0" smtClean="0"/>
              <a:t>- Първи етап на проекта</a:t>
            </a:r>
          </a:p>
          <a:p>
            <a:pPr lvl="0"/>
            <a:r>
              <a:rPr lang="bg-BG" sz="1200" dirty="0" smtClean="0"/>
              <a:t>Третиране на биоразградими отпадъци чрез компостиране с открити купове и естествена вентилация. Предвиден е отделен модул за компостиране на зелени отпадъци </a:t>
            </a:r>
          </a:p>
          <a:p>
            <a:r>
              <a:rPr lang="bg-BG" sz="1200" b="1" u="sng" dirty="0" smtClean="0"/>
              <a:t>Център за приемане на опасни и други отпадъци Депо за битови отпадъци</a:t>
            </a:r>
            <a:endParaRPr lang="bg-BG" sz="1200" dirty="0" smtClean="0"/>
          </a:p>
          <a:p>
            <a:pPr lvl="0"/>
            <a:r>
              <a:rPr lang="bg-BG" sz="1200" dirty="0" smtClean="0"/>
              <a:t>Първа </a:t>
            </a:r>
            <a:r>
              <a:rPr lang="bg-BG" sz="1200" dirty="0"/>
              <a:t>клетка (битови отпадъци)  - Първи етап на проекта</a:t>
            </a:r>
          </a:p>
          <a:p>
            <a:pPr lvl="0"/>
            <a:r>
              <a:rPr lang="bg-BG" sz="1200" dirty="0"/>
              <a:t>Втора клетка (битови отпадъци) – Трети етап на проекта</a:t>
            </a:r>
          </a:p>
          <a:p>
            <a:r>
              <a:rPr lang="bg-BG" sz="1200" b="1" u="sng" dirty="0"/>
              <a:t>Клетка за строителни отпадъци </a:t>
            </a:r>
            <a:r>
              <a:rPr lang="bg-BG" sz="1200" b="1" dirty="0"/>
              <a:t>- </a:t>
            </a:r>
            <a:r>
              <a:rPr lang="bg-BG" sz="1200" dirty="0"/>
              <a:t>Втори етап от разширение на РЦУО за периода от 2017 г. до 2018 г. </a:t>
            </a:r>
            <a:endParaRPr lang="bg-BG" sz="1200" dirty="0" smtClean="0"/>
          </a:p>
          <a:p>
            <a:r>
              <a:rPr lang="bg-BG" sz="1200" b="1" u="sng" dirty="0" smtClean="0"/>
              <a:t>Център </a:t>
            </a:r>
            <a:r>
              <a:rPr lang="bg-BG" sz="1200" b="1" u="sng" dirty="0"/>
              <a:t>за рециклиране на строителни отпадъци </a:t>
            </a:r>
            <a:r>
              <a:rPr lang="bg-BG" sz="1200" b="1" dirty="0"/>
              <a:t>- </a:t>
            </a:r>
            <a:r>
              <a:rPr lang="bg-BG" sz="1200" dirty="0"/>
              <a:t>Втори етап от разширение на РЦУО за периода от 2017 г. до 2018 г.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1828143" y="2420888"/>
            <a:ext cx="5601207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Обобщено описание на одобрения Сценарий </a:t>
            </a: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3, </a:t>
            </a:r>
            <a:r>
              <a:rPr lang="bg-BG" sz="1100" b="1" dirty="0" smtClean="0">
                <a:solidFill>
                  <a:schemeClr val="accent1">
                    <a:lumMod val="50000"/>
                  </a:schemeClr>
                </a:solidFill>
              </a:rPr>
              <a:t>събрал най-голям брой точки</a:t>
            </a:r>
            <a:endParaRPr lang="bg-BG" sz="11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8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127509" y="2996952"/>
            <a:ext cx="884557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ru-RU" sz="1000" dirty="0" smtClean="0"/>
              <a:t>Първи </a:t>
            </a:r>
            <a:r>
              <a:rPr lang="ru-RU" sz="1000" dirty="0"/>
              <a:t>етап от изграждане на РЦУО – гр. Плевен за периода 2013 г. до 2015 г.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/>
              <a:t>Изграждане на клетка 1 за ТБО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/>
              <a:t>Изграждане на сепарираща </a:t>
            </a:r>
            <a:r>
              <a:rPr lang="ru-RU" sz="1000" dirty="0" smtClean="0"/>
              <a:t>инсталация; Инсталация </a:t>
            </a:r>
            <a:r>
              <a:rPr lang="ru-RU" sz="1000" dirty="0"/>
              <a:t>за </a:t>
            </a:r>
            <a:r>
              <a:rPr lang="ru-RU" sz="1000" dirty="0" smtClean="0"/>
              <a:t>компостиране; Център </a:t>
            </a:r>
            <a:r>
              <a:rPr lang="ru-RU" sz="1000" dirty="0"/>
              <a:t>за предаване на опасни </a:t>
            </a:r>
            <a:r>
              <a:rPr lang="ru-RU" sz="1000" dirty="0" smtClean="0"/>
              <a:t>отпадъци; Спомагателни </a:t>
            </a:r>
            <a:r>
              <a:rPr lang="ru-RU" sz="1000" dirty="0"/>
              <a:t>сгради и съоръжения </a:t>
            </a:r>
            <a:r>
              <a:rPr lang="ru-RU" sz="1000" dirty="0" smtClean="0"/>
              <a:t>; Вътрешни </a:t>
            </a:r>
            <a:r>
              <a:rPr lang="ru-RU" sz="1000" dirty="0"/>
              <a:t>експлоатационни </a:t>
            </a:r>
            <a:r>
              <a:rPr lang="ru-RU" sz="1000" dirty="0" smtClean="0"/>
              <a:t>пътища; Зелени площи; Довеждаща </a:t>
            </a:r>
            <a:r>
              <a:rPr lang="ru-RU" sz="1000" dirty="0"/>
              <a:t>техническа инфраструктура до площадката на РЦУО – ВиК </a:t>
            </a:r>
          </a:p>
          <a:p>
            <a:pPr marL="228600" indent="-228600">
              <a:buAutoNum type="arabicPeriod" startAt="2"/>
            </a:pPr>
            <a:r>
              <a:rPr lang="ru-RU" sz="1000" dirty="0" smtClean="0"/>
              <a:t>Втори </a:t>
            </a:r>
            <a:r>
              <a:rPr lang="ru-RU" sz="1000" dirty="0"/>
              <a:t>етап от разширение на РЦУО </a:t>
            </a:r>
            <a:endParaRPr lang="ru-RU" sz="1000" dirty="0" smtClean="0"/>
          </a:p>
          <a:p>
            <a:r>
              <a:rPr lang="ru-RU" sz="1000" i="1" dirty="0" smtClean="0"/>
              <a:t>2.1. Първа фаза</a:t>
            </a:r>
            <a:r>
              <a:rPr lang="ru-RU" sz="1000" dirty="0"/>
              <a:t> </a:t>
            </a:r>
            <a:r>
              <a:rPr lang="ru-RU" sz="1000" dirty="0" smtClean="0"/>
              <a:t> </a:t>
            </a:r>
            <a:r>
              <a:rPr lang="ru-RU" sz="1000" dirty="0"/>
              <a:t>от 2016 г. до 2017 г. </a:t>
            </a:r>
            <a:endParaRPr lang="ru-RU" sz="1000" i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/>
              <a:t>Финансирането </a:t>
            </a:r>
            <a:r>
              <a:rPr lang="ru-RU" sz="1000" dirty="0"/>
              <a:t>на ПСОВ ще се извърши с ре-инвестиции,  средставата за които ще се възстановят от системата чрез такса битов отпадък. Поради факта, че изграждането на ЛПСОВ не е предвидено в условията на издаденото КР за клетка 1 на депото, то с оглед включването му в обхвата на проекта на следващ етап, се предвижда да бъде проведена нова процедура за преразглеждане на КР. </a:t>
            </a:r>
          </a:p>
          <a:p>
            <a:r>
              <a:rPr lang="ru-RU" sz="1000" dirty="0" smtClean="0"/>
              <a:t>2.2. </a:t>
            </a:r>
            <a:r>
              <a:rPr lang="ru-RU" sz="1000" i="1" dirty="0" smtClean="0"/>
              <a:t>Втора фаза </a:t>
            </a:r>
            <a:r>
              <a:rPr lang="ru-RU" sz="1000" dirty="0" smtClean="0"/>
              <a:t>от </a:t>
            </a:r>
            <a:r>
              <a:rPr lang="ru-RU" sz="1000" dirty="0"/>
              <a:t>2017 г. до 2020 г. </a:t>
            </a:r>
            <a:endParaRPr lang="ru-RU" sz="10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/>
              <a:t>Изграждане </a:t>
            </a:r>
            <a:r>
              <a:rPr lang="ru-RU" sz="1000" dirty="0"/>
              <a:t>на клетка за депониране на строителни отпадъци през 2017г. и въвеждането ѝ в експлоатация през 2018г.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 smtClean="0"/>
              <a:t>Изграждане </a:t>
            </a:r>
            <a:r>
              <a:rPr lang="ru-RU" sz="1000" dirty="0"/>
              <a:t>на инсталация за рециклиране на строителни отпадъци през 2017г. и въвеждането ѝ в експлоатация през 2018г. </a:t>
            </a:r>
          </a:p>
          <a:p>
            <a:r>
              <a:rPr lang="ru-RU" sz="1000" dirty="0" smtClean="0"/>
              <a:t>Финансирането </a:t>
            </a:r>
            <a:r>
              <a:rPr lang="ru-RU" sz="1000" dirty="0"/>
              <a:t>на клетка и площадка за рециклиране на строителни отпадъци ще се извърши от частен инвеститори и/или публично частно партньорство. </a:t>
            </a:r>
            <a:r>
              <a:rPr lang="ru-RU" sz="1000" dirty="0" smtClean="0"/>
              <a:t> (Дейностите </a:t>
            </a:r>
            <a:r>
              <a:rPr lang="ru-RU" sz="1000" dirty="0"/>
              <a:t>по изпълнение на Втори етап от разширение на РЦУО не са предмет на настоящото проектно предложение</a:t>
            </a:r>
            <a:r>
              <a:rPr lang="ru-RU" sz="1000" dirty="0" smtClean="0"/>
              <a:t>.)</a:t>
            </a:r>
            <a:endParaRPr lang="ru-RU" sz="1000" dirty="0"/>
          </a:p>
          <a:p>
            <a:r>
              <a:rPr lang="ru-RU" sz="1000" dirty="0" smtClean="0"/>
              <a:t>3. Трети </a:t>
            </a:r>
            <a:r>
              <a:rPr lang="ru-RU" sz="1000" dirty="0"/>
              <a:t>етап – от 2028 г.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00" dirty="0"/>
              <a:t>Изграждане на клетка 2 за ТБО </a:t>
            </a:r>
          </a:p>
          <a:p>
            <a:r>
              <a:rPr lang="ru-RU" sz="1000" dirty="0" smtClean="0"/>
              <a:t>(Дейностите </a:t>
            </a:r>
            <a:r>
              <a:rPr lang="ru-RU" sz="1000" dirty="0"/>
              <a:t>по изпълнение на клетка 2 за ТБО не са предмет на настоящото проектно </a:t>
            </a:r>
            <a:r>
              <a:rPr lang="ru-RU" sz="1000" dirty="0" smtClean="0"/>
              <a:t>предложение)</a:t>
            </a:r>
            <a:endParaRPr lang="ru-RU" sz="1000" dirty="0"/>
          </a:p>
          <a:p>
            <a:r>
              <a:rPr lang="ru-RU" sz="1000" dirty="0" smtClean="0"/>
              <a:t>4. Четвърти </a:t>
            </a:r>
            <a:r>
              <a:rPr lang="ru-RU" sz="1000" dirty="0"/>
              <a:t>етап – 2029 г. </a:t>
            </a:r>
            <a:endParaRPr lang="ru-RU" sz="1000" dirty="0" smtClean="0"/>
          </a:p>
          <a:p>
            <a:r>
              <a:rPr lang="ru-RU" sz="1000" dirty="0" smtClean="0"/>
              <a:t>Рекултивация </a:t>
            </a:r>
            <a:r>
              <a:rPr lang="ru-RU" sz="1000" dirty="0"/>
              <a:t>на клетка 1 за ТБО – полагане на газов дренажен слой, запечатващ глинен и хумусен над него. Изграждане на газоотвеждаща инсталация и факел за изгаряне на биогаз.</a:t>
            </a:r>
          </a:p>
          <a:p>
            <a:r>
              <a:rPr lang="ru-RU" sz="1000" dirty="0" smtClean="0"/>
              <a:t>5. Пети </a:t>
            </a:r>
            <a:r>
              <a:rPr lang="ru-RU" sz="1000" dirty="0"/>
              <a:t>етап – 2043 г.</a:t>
            </a:r>
          </a:p>
          <a:p>
            <a:r>
              <a:rPr lang="ru-RU" sz="1000" dirty="0"/>
              <a:t>Запечатване и рекултивация на клетка 2 за ТБО – полагане на газов дренажен слой, запечатващ глинен и хумусен над него. Изграждане на газоотвеждаща инсталация и свързването ѝ със съществуващ факел за изгаряне на биогаз.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646606" y="2430349"/>
            <a:ext cx="54513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Поетапно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изграждане на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клетки</a:t>
            </a:r>
            <a:endParaRPr lang="bg-BG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63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10" name="Rectangle 9"/>
          <p:cNvSpPr/>
          <p:nvPr/>
        </p:nvSpPr>
        <p:spPr>
          <a:xfrm>
            <a:off x="2064686" y="2422257"/>
            <a:ext cx="56012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Генерален план на Регионален Център за Управление на Отпадъците – гр.Плевен</a:t>
            </a:r>
          </a:p>
        </p:txBody>
      </p:sp>
      <p:pic>
        <p:nvPicPr>
          <p:cNvPr id="23554" name="Picture 2" descr="SITUACIQ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361" y="3140968"/>
            <a:ext cx="4679494" cy="330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04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16</a:t>
            </a:fld>
            <a:endParaRPr lang="bg-BG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267073"/>
              </p:ext>
            </p:extLst>
          </p:nvPr>
        </p:nvGraphicFramePr>
        <p:xfrm>
          <a:off x="1691680" y="3140968"/>
          <a:ext cx="6181724" cy="352044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066502"/>
                <a:gridCol w="685870"/>
                <a:gridCol w="750647"/>
                <a:gridCol w="1692449"/>
                <a:gridCol w="986256"/>
              </a:tblGrid>
              <a:tr h="4095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 dirty="0">
                          <a:effectLst/>
                          <a:latin typeface="Times New Roman"/>
                          <a:ea typeface="Times New Roman"/>
                        </a:rPr>
                        <a:t>Индикатор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Мярка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Базова стойност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(2012 г.)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Целева стойност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(2015 г.)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Честота на измерване/ докладване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95"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ИНДИКАТОРИ ЗА ИЗПЪЛНЕНИЕ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Изграден Регионален център за управление на отпадъците -регион Плевен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Брой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Периодично докладване за напредъка по извършване на строителството (тримесечни доклади)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Изградено и въведено в експлоатация регионално депо – първа клетка за битови отпадъци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Брой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Изградена и въведена в експлоатация инсталация за сепариране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Брой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Изградено и въведено в експлоатация съоръжение за компостиране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Брой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Изграден и въведен в експлоатация Център за предаване на отпадъци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Брой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76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98737" y="2425915"/>
            <a:ext cx="75456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</a:rPr>
              <a:t>Индикатори за изпълнение и индикатори за резултат по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07454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99172" y="2425915"/>
            <a:ext cx="754565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bg-BG" altLang="bg-BG" b="1" dirty="0">
                <a:solidFill>
                  <a:schemeClr val="accent1">
                    <a:lumMod val="50000"/>
                  </a:schemeClr>
                </a:solidFill>
              </a:rPr>
              <a:t>Индикатори за изпълнение и индикатори за резултат по проекта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110846"/>
            <a:ext cx="4901628" cy="3430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26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18</a:t>
            </a:fld>
            <a:endParaRPr lang="bg-BG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77062" y="2492896"/>
            <a:ext cx="716164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Изпълнение на цели за рециклиране по отделни компоненти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2637" y="3478054"/>
          <a:ext cx="5038725" cy="13036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8325"/>
                <a:gridCol w="800100"/>
                <a:gridCol w="673100"/>
                <a:gridCol w="1727200"/>
              </a:tblGrid>
              <a:tr h="200025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 ЗА РЕЗУЛТАТ - 2015 г.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400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Индикатор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Мя</a:t>
                      </a:r>
                      <a:r>
                        <a:rPr lang="bg-BG" sz="1000">
                          <a:effectLst/>
                        </a:rPr>
                        <a:t>р</a:t>
                      </a:r>
                      <a:r>
                        <a:rPr lang="bg-BG" sz="1200">
                          <a:effectLst/>
                        </a:rPr>
                        <a:t>ка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Базова стойност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Целева стойност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</a:rPr>
                        <a:t>Зелени отпадъци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т/година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3 729,54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97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</a:rPr>
                        <a:t>Инсталация за сепариране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т/година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51 844,13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2171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bg-BG" sz="1100" dirty="0">
                          <a:effectLst/>
                        </a:rPr>
                        <a:t>Получен качествен компост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т/година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</a:rPr>
                        <a:t>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 dirty="0">
                          <a:effectLst/>
                        </a:rPr>
                        <a:t>6 908,96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52638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30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446884" y="2555612"/>
            <a:ext cx="21542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Финансов </a:t>
            </a:r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анализ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52638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33" y="3140968"/>
            <a:ext cx="4746239" cy="552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70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141277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813" y="1074828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688" y="323165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12" y="5350791"/>
            <a:ext cx="1190625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OGO PLEVEN CV - 20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291" y="5333253"/>
            <a:ext cx="5588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67544" y="6399498"/>
            <a:ext cx="8231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Този документ е създаден с финансовата подкрепа на Европейския съюз, чрез Оперативна програма „Околна среда 2007-2013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г.”. Община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Плевен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носи ц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ялата отговорност за съдържанието на документа и при никакви обстоятелства не може да се приема, че този документ отразява  официалното становище на Европейския съюз и правителството на Република България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представлявано от Министерството на околната среда и водите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bg-BG" alt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92593" y="2708920"/>
            <a:ext cx="1302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ПРОЕКТА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176" y="3356992"/>
            <a:ext cx="75558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 err="1"/>
              <a:t>Основните</a:t>
            </a:r>
            <a:r>
              <a:rPr lang="en-GB" b="1" dirty="0"/>
              <a:t> </a:t>
            </a:r>
            <a:r>
              <a:rPr lang="en-GB" b="1" dirty="0" err="1" smtClean="0"/>
              <a:t>цел</a:t>
            </a:r>
            <a:r>
              <a:rPr lang="bg-BG" b="1" dirty="0" smtClean="0"/>
              <a:t>:</a:t>
            </a:r>
            <a:r>
              <a:rPr lang="en-GB" dirty="0" smtClean="0"/>
              <a:t> </a:t>
            </a:r>
            <a:r>
              <a:rPr lang="en-GB" dirty="0" err="1" smtClean="0"/>
              <a:t>изграждането</a:t>
            </a:r>
            <a:r>
              <a:rPr lang="en-GB" dirty="0" smtClean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 smtClean="0"/>
              <a:t>инфраструктура</a:t>
            </a:r>
            <a:r>
              <a:rPr lang="en-GB" dirty="0" smtClean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екологосъобразното</a:t>
            </a:r>
            <a:r>
              <a:rPr lang="en-GB" dirty="0"/>
              <a:t> </a:t>
            </a:r>
            <a:r>
              <a:rPr lang="en-GB" dirty="0" err="1"/>
              <a:t>обезвреждане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цялото</a:t>
            </a:r>
            <a:r>
              <a:rPr lang="en-GB" dirty="0"/>
              <a:t> </a:t>
            </a:r>
            <a:r>
              <a:rPr lang="en-GB" dirty="0" err="1"/>
              <a:t>количество</a:t>
            </a:r>
            <a:r>
              <a:rPr lang="en-GB" dirty="0"/>
              <a:t> </a:t>
            </a:r>
            <a:r>
              <a:rPr lang="en-GB" dirty="0" err="1"/>
              <a:t>битови</a:t>
            </a:r>
            <a:r>
              <a:rPr lang="en-GB" dirty="0"/>
              <a:t> </a:t>
            </a:r>
            <a:r>
              <a:rPr lang="en-GB" dirty="0" err="1"/>
              <a:t>отпадъци</a:t>
            </a:r>
            <a:r>
              <a:rPr lang="en-GB" dirty="0"/>
              <a:t>, </a:t>
            </a:r>
            <a:r>
              <a:rPr lang="en-GB" dirty="0" err="1"/>
              <a:t>генерирани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територията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 </a:t>
            </a:r>
            <a:r>
              <a:rPr lang="en-GB" dirty="0" err="1"/>
              <a:t>регион</a:t>
            </a:r>
            <a:r>
              <a:rPr lang="en-GB" dirty="0"/>
              <a:t> </a:t>
            </a:r>
            <a:r>
              <a:rPr lang="en-GB" dirty="0" err="1"/>
              <a:t>Плевен</a:t>
            </a:r>
            <a:r>
              <a:rPr lang="en-GB" dirty="0"/>
              <a:t>, </a:t>
            </a:r>
            <a:r>
              <a:rPr lang="en-GB" dirty="0" err="1"/>
              <a:t>обхващащ</a:t>
            </a:r>
            <a:r>
              <a:rPr lang="en-GB" dirty="0"/>
              <a:t> </a:t>
            </a:r>
            <a:r>
              <a:rPr lang="en-GB" dirty="0" err="1"/>
              <a:t>общините</a:t>
            </a:r>
            <a:r>
              <a:rPr lang="en-GB" dirty="0"/>
              <a:t> </a:t>
            </a:r>
            <a:r>
              <a:rPr lang="en-GB" dirty="0" err="1"/>
              <a:t>Гулянци</a:t>
            </a:r>
            <a:r>
              <a:rPr lang="en-GB" dirty="0"/>
              <a:t>, </a:t>
            </a:r>
            <a:r>
              <a:rPr lang="en-GB" dirty="0" err="1"/>
              <a:t>Долни</a:t>
            </a:r>
            <a:r>
              <a:rPr lang="en-GB" dirty="0"/>
              <a:t> </a:t>
            </a:r>
            <a:r>
              <a:rPr lang="en-GB" dirty="0" err="1"/>
              <a:t>Дъбник</a:t>
            </a:r>
            <a:r>
              <a:rPr lang="en-GB" dirty="0"/>
              <a:t>, </a:t>
            </a:r>
            <a:r>
              <a:rPr lang="en-GB" dirty="0" err="1"/>
              <a:t>Долна</a:t>
            </a:r>
            <a:r>
              <a:rPr lang="en-GB" dirty="0"/>
              <a:t> </a:t>
            </a:r>
            <a:r>
              <a:rPr lang="en-GB" dirty="0" err="1"/>
              <a:t>Митрополия</a:t>
            </a:r>
            <a:r>
              <a:rPr lang="en-GB" dirty="0"/>
              <a:t>, </a:t>
            </a:r>
            <a:r>
              <a:rPr lang="en-GB" dirty="0" err="1"/>
              <a:t>Искър</a:t>
            </a:r>
            <a:r>
              <a:rPr lang="en-GB" dirty="0"/>
              <a:t>, </a:t>
            </a:r>
            <a:r>
              <a:rPr lang="en-GB" dirty="0" err="1"/>
              <a:t>Пордим</a:t>
            </a:r>
            <a:r>
              <a:rPr lang="en-GB" dirty="0"/>
              <a:t> и </a:t>
            </a:r>
            <a:r>
              <a:rPr lang="en-GB" dirty="0" err="1" smtClean="0"/>
              <a:t>Плевен</a:t>
            </a:r>
            <a:endParaRPr lang="bg-BG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43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20</a:t>
            </a:fld>
            <a:endParaRPr lang="bg-BG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445355" y="2636912"/>
            <a:ext cx="20397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Сума по проекта</a:t>
            </a:r>
            <a:endParaRPr lang="bg-BG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52638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723658"/>
            <a:ext cx="5926137" cy="72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93276" y="5458811"/>
            <a:ext cx="78831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100" dirty="0"/>
              <a:t>Останалите 5.80% от общите инвестиционни разходи, които не са покрити от европейско или национално съфинансиране, следва да се покрият от бенефициента.</a:t>
            </a:r>
          </a:p>
        </p:txBody>
      </p:sp>
    </p:spTree>
    <p:extLst>
      <p:ext uri="{BB962C8B-B14F-4D97-AF65-F5344CB8AC3E}">
        <p14:creationId xmlns:p14="http://schemas.microsoft.com/office/powerpoint/2010/main" val="12137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366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21</a:t>
            </a:fld>
            <a:endParaRPr lang="bg-BG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925548" y="2708920"/>
            <a:ext cx="36990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Допустими разходи по проекта</a:t>
            </a:r>
            <a:endParaRPr lang="bg-BG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52638" y="34782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04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04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831543" y="3661251"/>
          <a:ext cx="5480914" cy="9372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057254"/>
                <a:gridCol w="907639"/>
                <a:gridCol w="1516021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Times New Roman"/>
                          <a:ea typeface="Times New Roman"/>
                        </a:rPr>
                        <a:t>Финансов източник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200">
                          <a:effectLst/>
                          <a:latin typeface="Times New Roman"/>
                          <a:ea typeface="Times New Roman"/>
                        </a:rPr>
                        <a:t>лева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Грант от ЕС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80.07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22 256 220,28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Национално съфинансиране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14.13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3 927 568,29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Самоучастие на бенефициента 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5.80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en-US" sz="11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en-GB" sz="1100">
                          <a:effectLst/>
                          <a:latin typeface="Times New Roman"/>
                          <a:ea typeface="Times New Roman"/>
                        </a:rPr>
                        <a:t>612 165,33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bg-BG" sz="1100">
                          <a:effectLst/>
                          <a:latin typeface="Times New Roman"/>
                          <a:ea typeface="Times New Roman"/>
                        </a:rPr>
                        <a:t>Общо финансови източници 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100" b="1">
                          <a:effectLst/>
                          <a:latin typeface="Times New Roman"/>
                          <a:ea typeface="Times New Roman"/>
                        </a:rPr>
                        <a:t>100.00</a:t>
                      </a:r>
                      <a:endParaRPr lang="bg-BG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bg-BG" sz="1100" b="1" dirty="0">
                          <a:effectLst/>
                          <a:latin typeface="Times New Roman"/>
                          <a:ea typeface="Times New Roman"/>
                        </a:rPr>
                        <a:t>27 795</a:t>
                      </a:r>
                      <a:r>
                        <a:rPr lang="en-GB" sz="11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r>
                        <a:rPr lang="bg-BG" sz="1100" b="1" dirty="0">
                          <a:effectLst/>
                          <a:latin typeface="Times New Roman"/>
                          <a:ea typeface="Times New Roman"/>
                        </a:rPr>
                        <a:t>953,90</a:t>
                      </a:r>
                      <a:endParaRPr lang="bg-BG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328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300" y="3212976"/>
            <a:ext cx="8208912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en-US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algn="ctr">
              <a:spcBef>
                <a:spcPct val="20000"/>
              </a:spcBef>
            </a:pPr>
            <a:r>
              <a:rPr lang="bg-BG" sz="2400" b="1" dirty="0">
                <a:solidFill>
                  <a:schemeClr val="accent1">
                    <a:lumMod val="50000"/>
                  </a:schemeClr>
                </a:solidFill>
              </a:rPr>
              <a:t>БЛАГОДАРИМ ВИ ЗА ВНИМАНИЕТО!</a:t>
            </a:r>
          </a:p>
        </p:txBody>
      </p:sp>
      <p:sp>
        <p:nvSpPr>
          <p:cNvPr id="6" name="Rectangle 5"/>
          <p:cNvSpPr/>
          <p:nvPr/>
        </p:nvSpPr>
        <p:spPr>
          <a:xfrm>
            <a:off x="2286000" y="141277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813" y="1074828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688" y="323165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12" y="5350791"/>
            <a:ext cx="1190625" cy="70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LOGO PLEVEN CV - 201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291" y="5333253"/>
            <a:ext cx="5588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3"/>
          <p:cNvSpPr>
            <a:spLocks noChangeArrowheads="1"/>
          </p:cNvSpPr>
          <p:nvPr/>
        </p:nvSpPr>
        <p:spPr bwMode="auto">
          <a:xfrm>
            <a:off x="467544" y="6399498"/>
            <a:ext cx="8231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Този документ е създаден с финансовата подкрепа на Европейския съюз, чрез Оперативна програма „Околна среда 2007-2013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г.”. Община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Плевен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носи ц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ялата отговорност за съдържанието на документа и при никакви обстоятелства не може да се приема, че този документ отразява  официалното становище на Европейския съюз и правителството на Република България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представлявано от Министерството на околната среда и водите</a:t>
            </a:r>
            <a:r>
              <a:rPr kumimoji="0" lang="bg-BG" altLang="bg-BG" sz="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bg-BG" altLang="bg-BG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7481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44725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2852936"/>
            <a:ext cx="1488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СЛАЙД 13</a:t>
            </a:r>
          </a:p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Сценарий 2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1752984" y="2492896"/>
            <a:ext cx="66995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smtClean="0"/>
              <a:t>Разликата </a:t>
            </a:r>
            <a:r>
              <a:rPr lang="bg-BG" sz="1200" dirty="0"/>
              <a:t>се състои в системата за събиране на отпадъците с два вместо с един </a:t>
            </a:r>
            <a:r>
              <a:rPr lang="bg-BG" sz="1200" dirty="0" smtClean="0"/>
              <a:t>контейнер: </a:t>
            </a:r>
            <a:r>
              <a:rPr lang="bg-BG" sz="1200" dirty="0"/>
              <a:t>един контейнер за биоразградими отпадъци и друг за смесени отпадъци. Сходство със сценарий 1 може да бъде намерено и в техника за третиране на отпадъци, но е предложено допълнително съоръжение за сортиране на отпадъците, за да се подобри качеството на сценария за постигане на целите за рециклиране и оползотворяване.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5478519"/>
              </p:ext>
            </p:extLst>
          </p:nvPr>
        </p:nvGraphicFramePr>
        <p:xfrm>
          <a:off x="1739748" y="3701938"/>
          <a:ext cx="5926968" cy="31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2" r:id="rId8" imgW="9058275" imgH="4791075" progId="AutoCAD.Drawing.18">
                  <p:embed/>
                </p:oleObj>
              </mc:Choice>
              <mc:Fallback>
                <p:oleObj r:id="rId8" imgW="9058275" imgH="4791075" progId="AutoCAD.Drawing.1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748" y="3701938"/>
                        <a:ext cx="5926968" cy="3128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77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44725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2852936"/>
            <a:ext cx="14818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СЛАЙД 14</a:t>
            </a:r>
          </a:p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Сценарий 3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1752984" y="2492896"/>
            <a:ext cx="66995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/>
              <a:t>П</a:t>
            </a:r>
            <a:r>
              <a:rPr lang="bg-BG" sz="1200" dirty="0" smtClean="0"/>
              <a:t>редлага </a:t>
            </a:r>
            <a:r>
              <a:rPr lang="bg-BG" sz="1200" dirty="0"/>
              <a:t>проста система за събиране в един контейнер, събиране на рециклируемите фракции от организации по оползотворяване, както е в Сценарий 1 и 2, но не предвижда общински центрове. Вместо това, той предлага усъвършенствана технология за третиране на отпадъци – комбинирана инсталация за сепариране, за да противодейства на липсата на разделно събиране при източника, и да допринесе за по-висока степен на постигане на целите.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4463003"/>
              </p:ext>
            </p:extLst>
          </p:nvPr>
        </p:nvGraphicFramePr>
        <p:xfrm>
          <a:off x="1827213" y="3571055"/>
          <a:ext cx="5993014" cy="31722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8" r:id="rId8" imgW="9058275" imgH="4791075" progId="AutoCAD.Drawing.18">
                  <p:embed/>
                </p:oleObj>
              </mc:Choice>
              <mc:Fallback>
                <p:oleObj r:id="rId8" imgW="9058275" imgH="4791075" progId="AutoCAD.Drawing.1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7213" y="3571055"/>
                        <a:ext cx="5993014" cy="31722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3087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03" y="2044725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1520" y="2852936"/>
            <a:ext cx="1488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СЛАЙД 13</a:t>
            </a:r>
          </a:p>
          <a:p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Сценарий 2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8" name="Rectangle 7"/>
          <p:cNvSpPr/>
          <p:nvPr/>
        </p:nvSpPr>
        <p:spPr>
          <a:xfrm>
            <a:off x="1976877" y="2564904"/>
            <a:ext cx="669957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smtClean="0"/>
              <a:t>Разликата </a:t>
            </a:r>
            <a:r>
              <a:rPr lang="bg-BG" sz="1200" dirty="0"/>
              <a:t>се състои в системата за събиране на отпадъците с два вместо с един </a:t>
            </a:r>
            <a:r>
              <a:rPr lang="bg-BG" sz="1200" dirty="0" smtClean="0"/>
              <a:t>контейнер: </a:t>
            </a:r>
            <a:r>
              <a:rPr lang="bg-BG" sz="1200" dirty="0"/>
              <a:t>един контейнер за биоразградими отпадъци и друг за смесени отпадъци. Сходство със сценарий 1 може да бъде намерено и в техника за третиране на отпадъци, но е предложено допълнително съоръжение за сортиране на отпадъците, за да се подобри качеството на сценария за постигане на целите за рециклиране и оползотворяване.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0970805"/>
              </p:ext>
            </p:extLst>
          </p:nvPr>
        </p:nvGraphicFramePr>
        <p:xfrm>
          <a:off x="1739748" y="3701938"/>
          <a:ext cx="5926968" cy="3128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1" r:id="rId8" imgW="9058275" imgH="4791075" progId="AutoCAD.Drawing.18">
                  <p:embed/>
                </p:oleObj>
              </mc:Choice>
              <mc:Fallback>
                <p:oleObj r:id="rId8" imgW="9058275" imgH="4791075" progId="AutoCAD.Drawing.1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748" y="3701938"/>
                        <a:ext cx="5926968" cy="31281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25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8643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0" y="141277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813" y="1074828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4688" y="323165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sp>
        <p:nvSpPr>
          <p:cNvPr id="2" name="Rectangle 1"/>
          <p:cNvSpPr/>
          <p:nvPr/>
        </p:nvSpPr>
        <p:spPr>
          <a:xfrm>
            <a:off x="3799202" y="2708920"/>
            <a:ext cx="1489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Концепция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175" y="3078252"/>
            <a:ext cx="755587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 smtClean="0"/>
              <a:t>Система </a:t>
            </a:r>
            <a:r>
              <a:rPr lang="bg-BG" dirty="0"/>
              <a:t>за управление на отпадъците се състои от следните етапи: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Предотвратяване образуването на отпадъци и повторна употреба;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Събиране на отпадъците (смесени, разделени при източника);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Транспортиране и доставяне (последващо транспортиране до други съоръжения за третиране) на отпадъците (съоръжение за оползотворяване и рециклиране, инсталация за третиране);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Предварително третиране (сепариране по материали и съоръжение за сепариране);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Третиране на отпадъците (физично, химично или биологично третиране);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Депониране на отпадъците на депо.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61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48350" y="2875002"/>
            <a:ext cx="1159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Задача 1: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1837" y="3249583"/>
            <a:ext cx="82809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dirty="0" err="1"/>
              <a:t>Създаване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условия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качествено</a:t>
            </a:r>
            <a:r>
              <a:rPr lang="en-GB" sz="1400" dirty="0"/>
              <a:t> </a:t>
            </a:r>
            <a:r>
              <a:rPr lang="en-GB" sz="1400" dirty="0" err="1"/>
              <a:t>третиране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образуваните</a:t>
            </a:r>
            <a:r>
              <a:rPr lang="en-GB" sz="1400" dirty="0"/>
              <a:t> </a:t>
            </a:r>
            <a:r>
              <a:rPr lang="en-GB" sz="1400" dirty="0" err="1"/>
              <a:t>битови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 в </a:t>
            </a:r>
            <a:r>
              <a:rPr lang="en-GB" sz="1400" dirty="0" err="1"/>
              <a:t>региона</a:t>
            </a:r>
            <a:r>
              <a:rPr lang="en-GB" sz="1400" dirty="0"/>
              <a:t>:</a:t>
            </a: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обхващане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всички</a:t>
            </a:r>
            <a:r>
              <a:rPr lang="en-GB" sz="1400" dirty="0"/>
              <a:t> </a:t>
            </a:r>
            <a:r>
              <a:rPr lang="en-GB" sz="1400" dirty="0" err="1"/>
              <a:t>населени</a:t>
            </a:r>
            <a:r>
              <a:rPr lang="en-GB" sz="1400" dirty="0"/>
              <a:t> </a:t>
            </a:r>
            <a:r>
              <a:rPr lang="en-GB" sz="1400" dirty="0" err="1"/>
              <a:t>места</a:t>
            </a:r>
            <a:r>
              <a:rPr lang="en-GB" sz="1400" dirty="0"/>
              <a:t> в </a:t>
            </a:r>
            <a:r>
              <a:rPr lang="en-GB" sz="1400" dirty="0" err="1"/>
              <a:t>системите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събиране</a:t>
            </a:r>
            <a:r>
              <a:rPr lang="en-GB" sz="1400" dirty="0"/>
              <a:t> и </a:t>
            </a:r>
            <a:r>
              <a:rPr lang="en-GB" sz="1400" dirty="0" err="1"/>
              <a:t>транспортиране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отпадъците</a:t>
            </a:r>
            <a:r>
              <a:rPr lang="en-GB" sz="1400" dirty="0"/>
              <a:t>;</a:t>
            </a: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оптимизиране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събирането</a:t>
            </a:r>
            <a:r>
              <a:rPr lang="en-GB" sz="1400" dirty="0"/>
              <a:t> и </a:t>
            </a:r>
            <a:r>
              <a:rPr lang="en-GB" sz="1400" dirty="0" err="1"/>
              <a:t>транспортирането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битовите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 и </a:t>
            </a:r>
            <a:r>
              <a:rPr lang="en-GB" sz="1400" dirty="0" err="1"/>
              <a:t>осигуряване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разделно</a:t>
            </a:r>
            <a:r>
              <a:rPr lang="en-GB" sz="1400" dirty="0"/>
              <a:t> </a:t>
            </a:r>
            <a:r>
              <a:rPr lang="en-GB" sz="1400" dirty="0" err="1"/>
              <a:t>събиране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специфични</a:t>
            </a:r>
            <a:r>
              <a:rPr lang="en-GB" sz="1400" dirty="0"/>
              <a:t> </a:t>
            </a:r>
            <a:r>
              <a:rPr lang="en-GB" sz="1400" dirty="0" err="1"/>
              <a:t>потоци</a:t>
            </a:r>
            <a:r>
              <a:rPr lang="en-GB" sz="1400" dirty="0"/>
              <a:t>;</a:t>
            </a: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изграждане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съоръжения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предварително</a:t>
            </a:r>
            <a:r>
              <a:rPr lang="en-GB" sz="1400" dirty="0"/>
              <a:t> </a:t>
            </a:r>
            <a:r>
              <a:rPr lang="en-GB" sz="1400" dirty="0" err="1"/>
              <a:t>третиране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битовите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, </a:t>
            </a:r>
            <a:r>
              <a:rPr lang="en-GB" sz="1400" dirty="0" err="1"/>
              <a:t>преди</a:t>
            </a:r>
            <a:r>
              <a:rPr lang="en-GB" sz="1400" dirty="0"/>
              <a:t> </a:t>
            </a:r>
            <a:r>
              <a:rPr lang="en-GB" sz="1400" dirty="0" err="1"/>
              <a:t>тяхното</a:t>
            </a:r>
            <a:r>
              <a:rPr lang="en-GB" sz="1400" dirty="0"/>
              <a:t> </a:t>
            </a:r>
            <a:r>
              <a:rPr lang="en-GB" sz="1400" dirty="0" err="1"/>
              <a:t>депониране</a:t>
            </a:r>
            <a:r>
              <a:rPr lang="en-GB" sz="1400" dirty="0"/>
              <a:t>;</a:t>
            </a: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изграждане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съоръжения</a:t>
            </a:r>
            <a:r>
              <a:rPr lang="en-GB" sz="1400" dirty="0"/>
              <a:t> и </a:t>
            </a:r>
            <a:r>
              <a:rPr lang="en-GB" sz="1400" dirty="0" err="1"/>
              <a:t>инсталации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обезвреждане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битови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, </a:t>
            </a:r>
            <a:r>
              <a:rPr lang="en-GB" sz="1400" dirty="0" err="1"/>
              <a:t>включително</a:t>
            </a:r>
            <a:r>
              <a:rPr lang="en-GB" sz="1400" dirty="0"/>
              <a:t> и </a:t>
            </a:r>
            <a:r>
              <a:rPr lang="en-GB" sz="1400" dirty="0" err="1"/>
              <a:t>разделно</a:t>
            </a:r>
            <a:r>
              <a:rPr lang="en-GB" sz="1400" dirty="0"/>
              <a:t> </a:t>
            </a:r>
            <a:r>
              <a:rPr lang="en-GB" sz="1400" dirty="0" err="1"/>
              <a:t>събраните</a:t>
            </a:r>
            <a:r>
              <a:rPr lang="en-GB" sz="1400" dirty="0"/>
              <a:t> </a:t>
            </a:r>
            <a:r>
              <a:rPr lang="en-GB" sz="1400" dirty="0" err="1"/>
              <a:t>зелени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, </a:t>
            </a:r>
            <a:r>
              <a:rPr lang="en-GB" sz="1400" dirty="0" err="1"/>
              <a:t>без</a:t>
            </a:r>
            <a:r>
              <a:rPr lang="en-GB" sz="1400" dirty="0"/>
              <a:t> </a:t>
            </a:r>
            <a:r>
              <a:rPr lang="en-GB" sz="1400" dirty="0" err="1"/>
              <a:t>риск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човешкото</a:t>
            </a:r>
            <a:r>
              <a:rPr lang="en-GB" sz="1400" dirty="0"/>
              <a:t> </a:t>
            </a:r>
            <a:r>
              <a:rPr lang="en-GB" sz="1400" dirty="0" err="1"/>
              <a:t>здраве</a:t>
            </a:r>
            <a:r>
              <a:rPr lang="en-GB" sz="1400" dirty="0"/>
              <a:t> и </a:t>
            </a:r>
            <a:r>
              <a:rPr lang="en-GB" sz="1400" dirty="0" err="1"/>
              <a:t>околната</a:t>
            </a:r>
            <a:r>
              <a:rPr lang="en-GB" sz="1400" dirty="0"/>
              <a:t> </a:t>
            </a:r>
            <a:r>
              <a:rPr lang="en-GB" sz="1400" dirty="0" err="1"/>
              <a:t>среда</a:t>
            </a:r>
            <a:r>
              <a:rPr lang="en-GB" sz="1400" dirty="0"/>
              <a:t>.</a:t>
            </a:r>
            <a:endParaRPr lang="bg-BG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компостиране</a:t>
            </a:r>
            <a:r>
              <a:rPr lang="en-GB" sz="1400" dirty="0"/>
              <a:t> и </a:t>
            </a:r>
            <a:r>
              <a:rPr lang="en-GB" sz="1400" dirty="0" err="1"/>
              <a:t>сепариране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рециклируеми</a:t>
            </a:r>
            <a:r>
              <a:rPr lang="en-GB" sz="1400" dirty="0"/>
              <a:t> </a:t>
            </a:r>
            <a:r>
              <a:rPr lang="en-GB" sz="1400" dirty="0" err="1"/>
              <a:t>отпадъци</a:t>
            </a:r>
            <a:r>
              <a:rPr lang="en-GB" sz="1400" dirty="0"/>
              <a:t>;</a:t>
            </a:r>
            <a:endParaRPr lang="bg-BG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екологосъобразно</a:t>
            </a:r>
            <a:r>
              <a:rPr lang="en-GB" sz="1400" dirty="0"/>
              <a:t> </a:t>
            </a:r>
            <a:r>
              <a:rPr lang="en-GB" sz="1400" dirty="0" err="1"/>
              <a:t>депониране</a:t>
            </a:r>
            <a:r>
              <a:rPr lang="en-GB" sz="1400" dirty="0"/>
              <a:t>, </a:t>
            </a:r>
            <a:r>
              <a:rPr lang="en-GB" sz="1400" dirty="0" err="1"/>
              <a:t>включително</a:t>
            </a:r>
            <a:r>
              <a:rPr lang="en-GB" sz="1400" dirty="0"/>
              <a:t> </a:t>
            </a:r>
            <a:r>
              <a:rPr lang="en-GB" sz="1400" dirty="0" err="1"/>
              <a:t>система</a:t>
            </a:r>
            <a:r>
              <a:rPr lang="en-GB" sz="1400" dirty="0"/>
              <a:t> </a:t>
            </a:r>
            <a:r>
              <a:rPr lang="en-GB" sz="1400" dirty="0" err="1"/>
              <a:t>за</a:t>
            </a:r>
            <a:r>
              <a:rPr lang="en-GB" sz="1400" dirty="0"/>
              <a:t> </a:t>
            </a:r>
            <a:r>
              <a:rPr lang="en-GB" sz="1400" dirty="0" err="1"/>
              <a:t>улавяне</a:t>
            </a:r>
            <a:r>
              <a:rPr lang="en-GB" sz="1400" dirty="0"/>
              <a:t> </a:t>
            </a:r>
            <a:r>
              <a:rPr lang="en-GB" sz="1400" dirty="0" err="1"/>
              <a:t>на</a:t>
            </a:r>
            <a:r>
              <a:rPr lang="en-GB" sz="1400" dirty="0"/>
              <a:t> </a:t>
            </a:r>
            <a:r>
              <a:rPr lang="en-GB" sz="1400" dirty="0" err="1"/>
              <a:t>биогаза</a:t>
            </a:r>
            <a:endParaRPr lang="bg-BG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1987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34724" y="2875002"/>
            <a:ext cx="118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Задача 2: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2329" y="3284984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dirty="0" err="1"/>
              <a:t>Въвеждане</a:t>
            </a:r>
            <a:r>
              <a:rPr lang="en-GB" dirty="0"/>
              <a:t> и </a:t>
            </a:r>
            <a:r>
              <a:rPr lang="en-GB" dirty="0" err="1"/>
              <a:t>прилагане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други</a:t>
            </a:r>
            <a:r>
              <a:rPr lang="en-GB" dirty="0"/>
              <a:t> </a:t>
            </a:r>
            <a:r>
              <a:rPr lang="en-GB" dirty="0" err="1"/>
              <a:t>мерки</a:t>
            </a:r>
            <a:r>
              <a:rPr lang="en-GB" dirty="0"/>
              <a:t> (</a:t>
            </a:r>
            <a:r>
              <a:rPr lang="en-GB" dirty="0" err="1"/>
              <a:t>меки</a:t>
            </a:r>
            <a:r>
              <a:rPr lang="en-GB" dirty="0"/>
              <a:t> </a:t>
            </a:r>
            <a:r>
              <a:rPr lang="en-GB" dirty="0" err="1"/>
              <a:t>мерки</a:t>
            </a:r>
            <a:r>
              <a:rPr lang="en-GB" dirty="0"/>
              <a:t>, </a:t>
            </a:r>
            <a:r>
              <a:rPr lang="en-GB" dirty="0" err="1"/>
              <a:t>данъчни</a:t>
            </a:r>
            <a:r>
              <a:rPr lang="en-GB" dirty="0"/>
              <a:t> </a:t>
            </a:r>
            <a:r>
              <a:rPr lang="en-GB" dirty="0" err="1"/>
              <a:t>стимули</a:t>
            </a:r>
            <a:r>
              <a:rPr lang="en-GB" dirty="0"/>
              <a:t>, </a:t>
            </a:r>
            <a:r>
              <a:rPr lang="en-GB" dirty="0" err="1"/>
              <a:t>икономически</a:t>
            </a:r>
            <a:r>
              <a:rPr lang="en-GB" dirty="0"/>
              <a:t> </a:t>
            </a:r>
            <a:r>
              <a:rPr lang="en-GB" dirty="0" err="1"/>
              <a:t>мерки</a:t>
            </a:r>
            <a:r>
              <a:rPr lang="en-GB" dirty="0"/>
              <a:t>, </a:t>
            </a:r>
            <a:r>
              <a:rPr lang="en-GB" dirty="0" err="1"/>
              <a:t>контрол</a:t>
            </a:r>
            <a:r>
              <a:rPr lang="en-GB" dirty="0"/>
              <a:t> и </a:t>
            </a:r>
            <a:r>
              <a:rPr lang="en-GB" dirty="0" err="1"/>
              <a:t>т.н</a:t>
            </a:r>
            <a:r>
              <a:rPr lang="en-GB" dirty="0"/>
              <a:t>.) </a:t>
            </a:r>
            <a:r>
              <a:rPr lang="en-GB" dirty="0" err="1"/>
              <a:t>като</a:t>
            </a:r>
            <a:r>
              <a:rPr lang="en-GB" dirty="0"/>
              <a:t> </a:t>
            </a:r>
            <a:r>
              <a:rPr lang="en-GB" dirty="0" err="1"/>
              <a:t>например</a:t>
            </a:r>
            <a:r>
              <a:rPr lang="en-GB" dirty="0"/>
              <a:t>:</a:t>
            </a:r>
            <a:endParaRPr lang="bg-BG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въвеждане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практики</a:t>
            </a:r>
            <a:r>
              <a:rPr lang="en-GB" dirty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разделяне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рециклируеми</a:t>
            </a:r>
            <a:r>
              <a:rPr lang="en-GB" dirty="0"/>
              <a:t> </a:t>
            </a:r>
            <a:r>
              <a:rPr lang="en-GB" dirty="0" err="1"/>
              <a:t>материали</a:t>
            </a:r>
            <a:r>
              <a:rPr lang="en-GB" dirty="0"/>
              <a:t>, </a:t>
            </a:r>
            <a:r>
              <a:rPr lang="en-GB" dirty="0" err="1"/>
              <a:t>биоразградими</a:t>
            </a:r>
            <a:r>
              <a:rPr lang="en-GB" dirty="0"/>
              <a:t> </a:t>
            </a:r>
            <a:r>
              <a:rPr lang="en-GB" dirty="0" err="1"/>
              <a:t>отпадъци</a:t>
            </a:r>
            <a:r>
              <a:rPr lang="en-GB" dirty="0"/>
              <a:t>, </a:t>
            </a:r>
            <a:r>
              <a:rPr lang="en-GB" dirty="0" err="1"/>
              <a:t>едрогабаритни</a:t>
            </a:r>
            <a:r>
              <a:rPr lang="en-GB" dirty="0"/>
              <a:t> </a:t>
            </a:r>
            <a:r>
              <a:rPr lang="en-GB" dirty="0" err="1"/>
              <a:t>отпадъци</a:t>
            </a:r>
            <a:r>
              <a:rPr lang="en-GB" dirty="0"/>
              <a:t> и </a:t>
            </a:r>
            <a:r>
              <a:rPr lang="en-GB" dirty="0" err="1"/>
              <a:t>опасни</a:t>
            </a:r>
            <a:r>
              <a:rPr lang="en-GB" dirty="0"/>
              <a:t> </a:t>
            </a:r>
            <a:r>
              <a:rPr lang="en-GB" dirty="0" err="1"/>
              <a:t>отпадъци</a:t>
            </a:r>
            <a:r>
              <a:rPr lang="en-GB" dirty="0"/>
              <a:t> </a:t>
            </a:r>
            <a:r>
              <a:rPr lang="en-GB" dirty="0" err="1"/>
              <a:t>от</a:t>
            </a:r>
            <a:r>
              <a:rPr lang="en-GB" dirty="0"/>
              <a:t> </a:t>
            </a:r>
            <a:r>
              <a:rPr lang="en-GB" dirty="0" err="1"/>
              <a:t>домакинства</a:t>
            </a:r>
            <a:r>
              <a:rPr lang="en-GB" dirty="0"/>
              <a:t>;</a:t>
            </a:r>
            <a:endParaRPr lang="bg-BG" sz="1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информиране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обществеността</a:t>
            </a:r>
            <a:r>
              <a:rPr lang="en-GB" dirty="0"/>
              <a:t> и </a:t>
            </a:r>
            <a:r>
              <a:rPr lang="en-GB" dirty="0" err="1"/>
              <a:t>други</a:t>
            </a:r>
            <a:r>
              <a:rPr lang="en-GB" dirty="0"/>
              <a:t> </a:t>
            </a:r>
            <a:r>
              <a:rPr lang="en-GB" dirty="0" err="1"/>
              <a:t>инициативи</a:t>
            </a:r>
            <a:r>
              <a:rPr lang="en-GB" dirty="0"/>
              <a:t>, </a:t>
            </a:r>
            <a:r>
              <a:rPr lang="en-GB" dirty="0" err="1"/>
              <a:t>имащи</a:t>
            </a:r>
            <a:r>
              <a:rPr lang="en-GB" dirty="0"/>
              <a:t> </a:t>
            </a:r>
            <a:r>
              <a:rPr lang="en-GB" dirty="0" err="1"/>
              <a:t>за</a:t>
            </a:r>
            <a:r>
              <a:rPr lang="en-GB" dirty="0"/>
              <a:t> </a:t>
            </a:r>
            <a:r>
              <a:rPr lang="en-GB" dirty="0" err="1"/>
              <a:t>цел</a:t>
            </a:r>
            <a:r>
              <a:rPr lang="en-GB" dirty="0"/>
              <a:t> </a:t>
            </a:r>
            <a:r>
              <a:rPr lang="en-GB" dirty="0" err="1"/>
              <a:t>да</a:t>
            </a:r>
            <a:r>
              <a:rPr lang="en-GB" dirty="0"/>
              <a:t> </a:t>
            </a:r>
            <a:r>
              <a:rPr lang="en-GB" dirty="0" err="1"/>
              <a:t>насърчат</a:t>
            </a:r>
            <a:r>
              <a:rPr lang="en-GB" dirty="0"/>
              <a:t> </a:t>
            </a:r>
            <a:r>
              <a:rPr lang="en-GB" dirty="0" err="1"/>
              <a:t>прилагането</a:t>
            </a:r>
            <a:r>
              <a:rPr lang="en-GB" dirty="0"/>
              <a:t> </a:t>
            </a:r>
            <a:r>
              <a:rPr lang="en-GB" dirty="0" err="1"/>
              <a:t>на</a:t>
            </a:r>
            <a:r>
              <a:rPr lang="en-GB" dirty="0"/>
              <a:t> </a:t>
            </a:r>
            <a:r>
              <a:rPr lang="en-GB" dirty="0" err="1"/>
              <a:t>определени</a:t>
            </a:r>
            <a:r>
              <a:rPr lang="en-GB" dirty="0"/>
              <a:t> </a:t>
            </a:r>
            <a:r>
              <a:rPr lang="en-GB" dirty="0" err="1"/>
              <a:t>практики</a:t>
            </a:r>
            <a:r>
              <a:rPr lang="en-GB" dirty="0"/>
              <a:t>.</a:t>
            </a:r>
            <a:endParaRPr lang="bg-BG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5767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59544"/>
            <a:ext cx="97155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987115" y="2733126"/>
            <a:ext cx="26659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Дейности по проекта: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342900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bg-BG" dirty="0" smtClean="0"/>
              <a:t>Подготовка,проучвания </a:t>
            </a:r>
            <a:r>
              <a:rPr lang="bg-BG" dirty="0"/>
              <a:t>и проектиране</a:t>
            </a:r>
          </a:p>
          <a:p>
            <a:pPr marL="342900" indent="-342900">
              <a:buFont typeface="+mj-lt"/>
              <a:buAutoNum type="arabicPeriod"/>
            </a:pPr>
            <a:r>
              <a:rPr lang="bg-BG" dirty="0" smtClean="0"/>
              <a:t>Строително-монтажни </a:t>
            </a:r>
            <a:r>
              <a:rPr lang="bg-BG" dirty="0"/>
              <a:t>работи</a:t>
            </a:r>
          </a:p>
          <a:p>
            <a:pPr marL="342900" indent="-342900">
              <a:buFont typeface="+mj-lt"/>
              <a:buAutoNum type="arabicPeriod"/>
            </a:pPr>
            <a:r>
              <a:rPr lang="bg-BG" dirty="0" smtClean="0"/>
              <a:t>Доставка </a:t>
            </a:r>
            <a:r>
              <a:rPr lang="bg-BG" dirty="0"/>
              <a:t>на машини и съоръжения</a:t>
            </a:r>
          </a:p>
          <a:p>
            <a:pPr marL="342900" indent="-342900">
              <a:buFont typeface="+mj-lt"/>
              <a:buAutoNum type="arabicPeriod"/>
            </a:pPr>
            <a:r>
              <a:rPr lang="bg-BG" dirty="0" smtClean="0"/>
              <a:t>Техническа </a:t>
            </a:r>
            <a:r>
              <a:rPr lang="bg-BG" dirty="0"/>
              <a:t>помощ за организация и управление на проекта</a:t>
            </a:r>
          </a:p>
          <a:p>
            <a:pPr marL="342900" indent="-342900">
              <a:buFont typeface="+mj-lt"/>
              <a:buAutoNum type="arabicPeriod"/>
            </a:pPr>
            <a:r>
              <a:rPr lang="bg-BG" dirty="0" smtClean="0"/>
              <a:t>Одит </a:t>
            </a:r>
            <a:r>
              <a:rPr lang="bg-BG" dirty="0"/>
              <a:t>– съгласно Указанията за одит на проекта</a:t>
            </a:r>
          </a:p>
          <a:p>
            <a:pPr marL="342900" indent="-342900">
              <a:buFont typeface="+mj-lt"/>
              <a:buAutoNum type="arabicPeriod"/>
            </a:pPr>
            <a:r>
              <a:rPr lang="bg-BG" dirty="0" smtClean="0"/>
              <a:t>Надзор </a:t>
            </a:r>
            <a:r>
              <a:rPr lang="bg-BG" dirty="0"/>
              <a:t>по време на строителство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9659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28299" y="2733126"/>
            <a:ext cx="3383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spcBef>
                <a:spcPct val="20000"/>
              </a:spcBef>
            </a:pPr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Възможности</a:t>
            </a: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 пред проекта: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0587" y="3429000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dirty="0"/>
              <a:t>Разработеният проект дава възможност за постигане на: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Заложените регионални цели за рециклиране;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Устойчивост, по-добри обществени услуги и опазване на околната среда;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Съществен принос към националните цели и съответствие на инфраструктурата с Националната програма за управление на отпадъците 2009-2013;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bg-BG" dirty="0"/>
              <a:t>Дългосрочен план за управлението на отпадъците, който е ефективен по отношение на разходите.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7734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28299" y="2733126"/>
            <a:ext cx="33981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Социални ползи от </a:t>
            </a: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проекта: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9370" y="3212976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b="1" dirty="0"/>
              <a:t>Проектът ще допринесе </a:t>
            </a:r>
            <a:r>
              <a:rPr lang="bg-BG" b="1" dirty="0" smtClean="0"/>
              <a:t>за изпълнението на </a:t>
            </a:r>
            <a:r>
              <a:rPr lang="ru-RU" b="1" dirty="0"/>
              <a:t>Национална Стратегическа Референтна Рамка (НСРР) 2007-2013</a:t>
            </a:r>
            <a:r>
              <a:rPr lang="bg-BG" b="1" dirty="0" smtClean="0"/>
              <a:t> като</a:t>
            </a:r>
            <a:r>
              <a:rPr lang="bg-BG" dirty="0" smtClean="0"/>
              <a:t>: </a:t>
            </a:r>
          </a:p>
          <a:p>
            <a:endParaRPr lang="bg-BG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Ще се повишат възможностите за отдих на местните, като резултат от по-доброто управление, мониторинг и намалените незаконни сметища. Ще намалеят миризмите, дискомфортът, неестетичните гледки.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Разпространяването на информация чрез публични кампании и въвличането на обществеността при разделно събиране при източника на образуване и други схеми ще доведат до едно по-добро разбиране за управлението на отпадъци и вероятно до по-задълбочено чувство за социална отговорност в местната общественост.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Интегрираното и координирано управление на отпадъците позволява оптимизирането на тяхното извозване.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498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74033" y="1348026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ОПЕРАТИВНА ПРОГРАМА  „ОКОЛНА СРЕДА 2007 – 2013 г.“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BG161PO005/10/2.10/07/22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>
                <a:latin typeface="Arial" charset="0"/>
                <a:cs typeface="Arial" charset="0"/>
              </a:rPr>
              <a:t>Проект №DIR-5112122-6-72 </a:t>
            </a:r>
            <a:endParaRPr lang="ru-RU" sz="900" dirty="0" smtClean="0">
              <a:latin typeface="Arial" charset="0"/>
              <a:cs typeface="Arial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900" dirty="0" smtClean="0">
                <a:latin typeface="Arial" charset="0"/>
                <a:cs typeface="Arial" charset="0"/>
              </a:rPr>
              <a:t>Договор </a:t>
            </a:r>
            <a:r>
              <a:rPr lang="ru-RU" sz="900" dirty="0">
                <a:latin typeface="Arial" charset="0"/>
                <a:cs typeface="Arial" charset="0"/>
              </a:rPr>
              <a:t>№ DIR-5112122-С009</a:t>
            </a:r>
          </a:p>
        </p:txBody>
      </p:sp>
      <p:pic>
        <p:nvPicPr>
          <p:cNvPr id="9" name="Picture 7" descr="govt_b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3166"/>
            <a:ext cx="1368425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1140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56" y="22077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ово поле 2"/>
          <p:cNvSpPr txBox="1">
            <a:spLocks noChangeArrowheads="1"/>
          </p:cNvSpPr>
          <p:nvPr/>
        </p:nvSpPr>
        <p:spPr bwMode="auto">
          <a:xfrm>
            <a:off x="492125" y="1014413"/>
            <a:ext cx="1574800" cy="519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съюз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bg-BG" altLang="bg-BG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cs typeface="Arial" pitchFamily="34" charset="0"/>
              </a:rPr>
              <a:t>Европейски фонд за регионално развитие</a:t>
            </a:r>
            <a:endParaRPr kumimoji="0" lang="bg-BG" altLang="bg-BG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37" y="323166"/>
            <a:ext cx="1095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931" y="2286933"/>
            <a:ext cx="6105525" cy="27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358" y="1023365"/>
            <a:ext cx="14287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486" y="232732"/>
            <a:ext cx="11430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28299" y="2733126"/>
            <a:ext cx="3319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g-BG" b="1" dirty="0">
                <a:solidFill>
                  <a:schemeClr val="accent1">
                    <a:lumMod val="50000"/>
                  </a:schemeClr>
                </a:solidFill>
              </a:rPr>
              <a:t>Общи икономически </a:t>
            </a:r>
            <a:r>
              <a:rPr lang="bg-BG" b="1" dirty="0" smtClean="0">
                <a:solidFill>
                  <a:schemeClr val="accent1">
                    <a:lumMod val="50000"/>
                  </a:schemeClr>
                </a:solidFill>
              </a:rPr>
              <a:t>ползи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9370" y="3212976"/>
            <a:ext cx="82809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Събирането, третирането, съхранението и мониторинга на отпадъци, а също и строителството ще имат положителен ефект върху заетостта.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Използването на НДНТ има потенциал да стимулира пазара на технологии, повишавайки заетостта и конкурентността.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Компостирането има ефект върху намаляване количествата биоразградими отпадъци, предназначени за депониране. Допълнително се облекчава сметосъбирането и се постигат съответни екологични ефекти и подобряване на възможностите за отдих.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Предотвратяването на незаконно изхвърляне, особено на опасни отпадъци, има ефект върху дейностите в съседство със сметищата. Ползите са за селското стопанство и туризма.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Увеличените разходи за тон отпадък ще дадат стимул за предотвратяване и ефективно използване на материали, което ще има положителен икономически ефект.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bg-BG" sz="1400" dirty="0"/>
              <a:t>Компостирането ще генерира продукт, който ще има пазарна реализация.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3D244-5B8B-47B2-950F-EADD8CB93AE8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04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2924</Words>
  <Application>Microsoft Office PowerPoint</Application>
  <PresentationFormat>Презентация на цял екран (4:3)</PresentationFormat>
  <Paragraphs>365</Paragraphs>
  <Slides>25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Вградени OLE сървъри</vt:lpstr>
      </vt:variant>
      <vt:variant>
        <vt:i4>1</vt:i4>
      </vt:variant>
      <vt:variant>
        <vt:lpstr>Заглавия на слайдовете</vt:lpstr>
      </vt:variant>
      <vt:variant>
        <vt:i4>25</vt:i4>
      </vt:variant>
    </vt:vector>
  </HeadingPairs>
  <TitlesOfParts>
    <vt:vector size="27" baseType="lpstr">
      <vt:lpstr>Flow</vt:lpstr>
      <vt:lpstr>AutoCAD.Drawing.18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</dc:creator>
  <cp:lastModifiedBy>B.Tomov</cp:lastModifiedBy>
  <cp:revision>43</cp:revision>
  <dcterms:created xsi:type="dcterms:W3CDTF">2012-12-12T12:15:55Z</dcterms:created>
  <dcterms:modified xsi:type="dcterms:W3CDTF">2013-10-28T11:02:02Z</dcterms:modified>
</cp:coreProperties>
</file>