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3" r:id="rId4"/>
    <p:sldId id="273" r:id="rId5"/>
    <p:sldId id="274" r:id="rId6"/>
    <p:sldId id="275" r:id="rId7"/>
    <p:sldId id="276" r:id="rId8"/>
    <p:sldId id="278" r:id="rId9"/>
    <p:sldId id="266" r:id="rId10"/>
    <p:sldId id="262" r:id="rId11"/>
    <p:sldId id="264" r:id="rId12"/>
    <p:sldId id="265" r:id="rId13"/>
    <p:sldId id="27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D4D"/>
    <a:srgbClr val="2929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23" d="100"/>
          <a:sy n="123" d="100"/>
        </p:scale>
        <p:origin x="-128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1586-2990-4332-99F7-A4154DA0FCC5}" type="datetimeFigureOut">
              <a:rPr lang="en-US" smtClean="0"/>
              <a:pPr/>
              <a:t>11/4/2015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D1E7-9532-43EF-8C24-FC53C982EE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1586-2990-4332-99F7-A4154DA0FCC5}" type="datetimeFigureOut">
              <a:rPr lang="en-US" smtClean="0"/>
              <a:pPr/>
              <a:t>11/4/2015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D1E7-9532-43EF-8C24-FC53C982EE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1586-2990-4332-99F7-A4154DA0FCC5}" type="datetimeFigureOut">
              <a:rPr lang="en-US" smtClean="0"/>
              <a:pPr/>
              <a:t>11/4/2015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D1E7-9532-43EF-8C24-FC53C982EE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1586-2990-4332-99F7-A4154DA0FCC5}" type="datetimeFigureOut">
              <a:rPr lang="en-US" smtClean="0"/>
              <a:pPr/>
              <a:t>11/4/2015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D1E7-9532-43EF-8C24-FC53C982EE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1586-2990-4332-99F7-A4154DA0FCC5}" type="datetimeFigureOut">
              <a:rPr lang="en-US" smtClean="0"/>
              <a:pPr/>
              <a:t>11/4/2015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D1E7-9532-43EF-8C24-FC53C982EE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1586-2990-4332-99F7-A4154DA0FCC5}" type="datetimeFigureOut">
              <a:rPr lang="en-US" smtClean="0"/>
              <a:pPr/>
              <a:t>11/4/2015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D1E7-9532-43EF-8C24-FC53C982EE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1586-2990-4332-99F7-A4154DA0FCC5}" type="datetimeFigureOut">
              <a:rPr lang="en-US" smtClean="0"/>
              <a:pPr/>
              <a:t>11/4/2015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D1E7-9532-43EF-8C24-FC53C982EE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1586-2990-4332-99F7-A4154DA0FCC5}" type="datetimeFigureOut">
              <a:rPr lang="en-US" smtClean="0"/>
              <a:pPr/>
              <a:t>11/4/2015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D1E7-9532-43EF-8C24-FC53C982EE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1586-2990-4332-99F7-A4154DA0FCC5}" type="datetimeFigureOut">
              <a:rPr lang="en-US" smtClean="0"/>
              <a:pPr/>
              <a:t>11/4/2015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D1E7-9532-43EF-8C24-FC53C982EE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1586-2990-4332-99F7-A4154DA0FCC5}" type="datetimeFigureOut">
              <a:rPr lang="en-US" smtClean="0"/>
              <a:pPr/>
              <a:t>11/4/2015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D1E7-9532-43EF-8C24-FC53C982EE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1586-2990-4332-99F7-A4154DA0FCC5}" type="datetimeFigureOut">
              <a:rPr lang="en-US" smtClean="0"/>
              <a:pPr/>
              <a:t>11/4/2015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D1E7-9532-43EF-8C24-FC53C982EE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71586-2990-4332-99F7-A4154DA0FCC5}" type="datetimeFigureOut">
              <a:rPr lang="en-US" smtClean="0"/>
              <a:pPr/>
              <a:t>11/4/2015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7D1E7-9532-43EF-8C24-FC53C982EE1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om/url?sa=i&amp;rct=j&amp;q=&amp;esrc=s&amp;source=images&amp;cd=&amp;cad=rja&amp;uact=8&amp;ved=0CAcQjRxqFQoTCMLRkKCUosgCFQk3FAodP58EvQ&amp;url=http://www.vmro.bg/abonament/&amp;bvm=bv.104226188,bs.1,d.d24&amp;psig=AFQjCNF5Ff7aADV5GDIlRn_rHtUaEI1_pw&amp;ust=1443819260917751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http://www.google.bg/imgres?start=306&amp;biw=1366&amp;bih=668&amp;tbm=isch&amp;tbnid=h8wJOaoXM8YWJM:&amp;imgrefurl=http://www.facegfx.com/vector/noaa-bird-clip-art&amp;docid=rZkdnM3mXxwj_M&amp;imgurl=http://image.facegfx.com/2013/noaa-bird-clip-art-468432975559.jpg&amp;w=425&amp;h=191&amp;ei=TfFqUavjE9HxtQbznIGwAg&amp;zoom=1&amp;ved=1t:3588,r:28,s:300,i:88&amp;iact=rc&amp;dur=347&amp;page=13&amp;tbnh=145&amp;tbnw=324&amp;ndsp=26&amp;tx=191&amp;ty=82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/url?sa=i&amp;rct=j&amp;q=&amp;esrc=s&amp;source=images&amp;cd=&amp;cad=rja&amp;uact=8&amp;ved=0CAcQjRxqFQoTCMLRkKCUosgCFQk3FAodP58EvQ&amp;url=http://www.vmro.bg/abonament/&amp;bvm=bv.104226188,bs.1,d.d24&amp;psig=AFQjCNF5Ff7aADV5GDIlRn_rHtUaEI1_pw&amp;ust=1443819260917751" TargetMode="External"/><Relationship Id="rId13" Type="http://schemas.openxmlformats.org/officeDocument/2006/relationships/image" Target="../media/image4.png"/><Relationship Id="rId3" Type="http://schemas.openxmlformats.org/officeDocument/2006/relationships/image" Target="../media/image31.jpeg"/><Relationship Id="rId7" Type="http://schemas.openxmlformats.org/officeDocument/2006/relationships/image" Target="../media/image33.png"/><Relationship Id="rId12" Type="http://schemas.openxmlformats.org/officeDocument/2006/relationships/hyperlink" Target="http://www.burgas.bg/index.php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theweek.bg/wp-content/uploads/2015/09/b_r.png" TargetMode="External"/><Relationship Id="rId11" Type="http://schemas.openxmlformats.org/officeDocument/2006/relationships/image" Target="../media/image2.jpeg"/><Relationship Id="rId5" Type="http://schemas.openxmlformats.org/officeDocument/2006/relationships/image" Target="../media/image8.gif"/><Relationship Id="rId10" Type="http://schemas.openxmlformats.org/officeDocument/2006/relationships/hyperlink" Target="http://www.google.bg/imgres?start=306&amp;biw=1366&amp;bih=668&amp;tbm=isch&amp;tbnid=h8wJOaoXM8YWJM:&amp;imgrefurl=http://www.facegfx.com/vector/noaa-bird-clip-art&amp;docid=rZkdnM3mXxwj_M&amp;imgurl=http://image.facegfx.com/2013/noaa-bird-clip-art-468432975559.jpg&amp;w=425&amp;h=191&amp;ei=TfFqUavjE9HxtQbznIGwAg&amp;zoom=1&amp;ved=1t:3588,r:28,s:300,i:88&amp;iact=rc&amp;dur=347&amp;page=13&amp;tbnh=145&amp;tbnw=324&amp;ndsp=26&amp;tx=191&amp;ty=82" TargetMode="External"/><Relationship Id="rId4" Type="http://schemas.openxmlformats.org/officeDocument/2006/relationships/image" Target="../media/image32.jpeg"/><Relationship Id="rId9" Type="http://schemas.openxmlformats.org/officeDocument/2006/relationships/image" Target="../media/image1.jpeg"/><Relationship Id="rId14" Type="http://schemas.openxmlformats.org/officeDocument/2006/relationships/image" Target="http://www.burgas.bg/images/logo.png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13" Type="http://schemas.openxmlformats.org/officeDocument/2006/relationships/hyperlink" Target="http://www.burgas.bg/index.php" TargetMode="External"/><Relationship Id="rId3" Type="http://schemas.openxmlformats.org/officeDocument/2006/relationships/hyperlink" Target="https://www.google.com/imgres?imgurl=http://xn----7sbbfco0cwboccg7c4b.xn--80asehdb/wp-content/uploads/2015/09/%D0%B4%D1%80%D0%BE%D0%BD.jpg&amp;imgrefurl=http://xn----7sbbfco0cwboccg7c4b.xn--80asehdb/2015/09/19/%D0%BC%D0%B2%D1%80-%D1%89%D0%B5-%D1%81%D0%BB%D0%B5%D0%B4%D0%B8-%D0%B1%D0%B0%D0%BD%D0%B4%D0%B8%D1%82%D0%B8%D1%82%D0%B5-%D1%81-%D0%B4%D1%80%D0%BE%D0%BD%D0%BE%D0%B2%D0%B5/&amp;docid=ATI5km8L07eFHM&amp;tbnid=lMzIpuoy319oBM:&amp;w=700&amp;h=394&amp;ved=0CAIQxiBqFQoTCJDP0bqxosgCFQJOGgodtwAISQ&amp;iact=c&amp;ictx=1" TargetMode="External"/><Relationship Id="rId7" Type="http://schemas.openxmlformats.org/officeDocument/2006/relationships/image" Target="../media/image35.jpeg"/><Relationship Id="rId12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google.com/url?sa=i&amp;rct=j&amp;q=&amp;esrc=s&amp;source=images&amp;cd=&amp;cad=rja&amp;uact=8&amp;ved=0CAcQjRxqFQoTCILD6I6xosgCFUG2Ggod9NgJgQ&amp;url=http://bnr.bg/burgas/post/100564270/aparaturata-ne-otchela-obgazavane-v-dolno-ezerovo&amp;bvm=bv.104226188,d.d2s&amp;psig=AFQjCNF6dU40zIkEBoBOg-OU6uHQw8y2Jw&amp;ust=1443827011580558" TargetMode="External"/><Relationship Id="rId11" Type="http://schemas.openxmlformats.org/officeDocument/2006/relationships/hyperlink" Target="http://www.google.bg/imgres?start=306&amp;biw=1366&amp;bih=668&amp;tbm=isch&amp;tbnid=h8wJOaoXM8YWJM:&amp;imgrefurl=http://www.facegfx.com/vector/noaa-bird-clip-art&amp;docid=rZkdnM3mXxwj_M&amp;imgurl=http://image.facegfx.com/2013/noaa-bird-clip-art-468432975559.jpg&amp;w=425&amp;h=191&amp;ei=TfFqUavjE9HxtQbznIGwAg&amp;zoom=1&amp;ved=1t:3588,r:28,s:300,i:88&amp;iact=rc&amp;dur=347&amp;page=13&amp;tbnh=145&amp;tbnw=324&amp;ndsp=26&amp;tx=191&amp;ty=82" TargetMode="External"/><Relationship Id="rId5" Type="http://schemas.openxmlformats.org/officeDocument/2006/relationships/image" Target="../media/image8.gif"/><Relationship Id="rId15" Type="http://schemas.openxmlformats.org/officeDocument/2006/relationships/image" Target="http://www.burgas.bg/images/logo.png" TargetMode="External"/><Relationship Id="rId10" Type="http://schemas.openxmlformats.org/officeDocument/2006/relationships/image" Target="../media/image1.jpeg"/><Relationship Id="rId4" Type="http://schemas.openxmlformats.org/officeDocument/2006/relationships/image" Target="../media/image34.jpeg"/><Relationship Id="rId9" Type="http://schemas.openxmlformats.org/officeDocument/2006/relationships/hyperlink" Target="http://www.google.com/url?sa=i&amp;rct=j&amp;q=&amp;esrc=s&amp;source=images&amp;cd=&amp;cad=rja&amp;uact=8&amp;ved=0CAcQjRxqFQoTCMLRkKCUosgCFQk3FAodP58EvQ&amp;url=http://www.vmro.bg/abonament/&amp;bvm=bv.104226188,bs.1,d.d24&amp;psig=AFQjCNF5Ff7aADV5GDIlRn_rHtUaEI1_pw&amp;ust=1443819260917751" TargetMode="External"/><Relationship Id="rId1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13" Type="http://schemas.openxmlformats.org/officeDocument/2006/relationships/image" Target="http://www.burgas.bg/images/logo.png" TargetMode="External"/><Relationship Id="rId3" Type="http://schemas.openxmlformats.org/officeDocument/2006/relationships/image" Target="../media/image37.png"/><Relationship Id="rId7" Type="http://schemas.openxmlformats.org/officeDocument/2006/relationships/hyperlink" Target="http://www.google.com/url?sa=i&amp;rct=j&amp;q=&amp;esrc=s&amp;source=images&amp;cd=&amp;cad=rja&amp;uact=8&amp;ved=0CAcQjRxqFQoTCMLRkKCUosgCFQk3FAodP58EvQ&amp;url=http://www.vmro.bg/abonament/&amp;bvm=bv.104226188,bs.1,d.d24&amp;psig=AFQjCNF5Ff7aADV5GDIlRn_rHtUaEI1_pw&amp;ust=1443819260917751" TargetMode="External"/><Relationship Id="rId12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gif"/><Relationship Id="rId11" Type="http://schemas.openxmlformats.org/officeDocument/2006/relationships/hyperlink" Target="http://www.burgas.bg/index.php" TargetMode="External"/><Relationship Id="rId5" Type="http://schemas.openxmlformats.org/officeDocument/2006/relationships/image" Target="../media/image39.jpeg"/><Relationship Id="rId10" Type="http://schemas.openxmlformats.org/officeDocument/2006/relationships/image" Target="../media/image2.jpeg"/><Relationship Id="rId4" Type="http://schemas.openxmlformats.org/officeDocument/2006/relationships/image" Target="../media/image38.jpeg"/><Relationship Id="rId9" Type="http://schemas.openxmlformats.org/officeDocument/2006/relationships/hyperlink" Target="http://www.google.bg/imgres?start=306&amp;biw=1366&amp;bih=668&amp;tbm=isch&amp;tbnid=h8wJOaoXM8YWJM:&amp;imgrefurl=http://www.facegfx.com/vector/noaa-bird-clip-art&amp;docid=rZkdnM3mXxwj_M&amp;imgurl=http://image.facegfx.com/2013/noaa-bird-clip-art-468432975559.jpg&amp;w=425&amp;h=191&amp;ei=TfFqUavjE9HxtQbznIGwAg&amp;zoom=1&amp;ved=1t:3588,r:28,s:300,i:88&amp;iact=rc&amp;dur=347&amp;page=13&amp;tbnh=145&amp;tbnw=324&amp;ndsp=26&amp;tx=191&amp;ty=82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http://www.google.com/url?sa=i&amp;rct=j&amp;q=&amp;esrc=s&amp;source=images&amp;cd=&amp;cad=rja&amp;uact=8&amp;ved=0CAcQjRxqFQoTCMLRkKCUosgCFQk3FAodP58EvQ&amp;url=http://www.vmro.bg/abonament/&amp;bvm=bv.104226188,bs.1,d.d24&amp;psig=AFQjCNF5Ff7aADV5GDIlRn_rHtUaEI1_pw&amp;ust=1443819260917751" TargetMode="External"/><Relationship Id="rId7" Type="http://schemas.openxmlformats.org/officeDocument/2006/relationships/hyperlink" Target="http://www.burgas.bg/index.php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hyperlink" Target="http://www.google.bg/imgres?start=306&amp;biw=1366&amp;bih=668&amp;tbm=isch&amp;tbnid=h8wJOaoXM8YWJM:&amp;imgrefurl=http://www.facegfx.com/vector/noaa-bird-clip-art&amp;docid=rZkdnM3mXxwj_M&amp;imgurl=http://image.facegfx.com/2013/noaa-bird-clip-art-468432975559.jpg&amp;w=425&amp;h=191&amp;ei=TfFqUavjE9HxtQbznIGwAg&amp;zoom=1&amp;ved=1t:3588,r:28,s:300,i:88&amp;iact=rc&amp;dur=347&amp;page=13&amp;tbnh=145&amp;tbnw=324&amp;ndsp=26&amp;tx=191&amp;ty=82" TargetMode="External"/><Relationship Id="rId4" Type="http://schemas.openxmlformats.org/officeDocument/2006/relationships/image" Target="../media/image1.jpeg"/><Relationship Id="rId9" Type="http://schemas.openxmlformats.org/officeDocument/2006/relationships/image" Target="http://www.burgas.bg/images/logo.pn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http://www.google.com/url?sa=i&amp;rct=j&amp;q=&amp;esrc=s&amp;source=images&amp;cd=&amp;cad=rja&amp;uact=8&amp;ved=0CAcQjRxqFQoTCMLRkKCUosgCFQk3FAodP58EvQ&amp;url=http://www.vmro.bg/abonament/&amp;bvm=bv.104226188,bs.1,d.d24&amp;psig=AFQjCNF5Ff7aADV5GDIlRn_rHtUaEI1_pw&amp;ust=1443819260917751" TargetMode="External"/><Relationship Id="rId7" Type="http://schemas.openxmlformats.org/officeDocument/2006/relationships/hyperlink" Target="http://www.burgas.bg/index.php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hyperlink" Target="http://www.google.bg/imgres?start=306&amp;biw=1366&amp;bih=668&amp;tbm=isch&amp;tbnid=h8wJOaoXM8YWJM:&amp;imgrefurl=http://www.facegfx.com/vector/noaa-bird-clip-art&amp;docid=rZkdnM3mXxwj_M&amp;imgurl=http://image.facegfx.com/2013/noaa-bird-clip-art-468432975559.jpg&amp;w=425&amp;h=191&amp;ei=TfFqUavjE9HxtQbznIGwAg&amp;zoom=1&amp;ved=1t:3588,r:28,s:300,i:88&amp;iact=rc&amp;dur=347&amp;page=13&amp;tbnh=145&amp;tbnw=324&amp;ndsp=26&amp;tx=191&amp;ty=82" TargetMode="External"/><Relationship Id="rId4" Type="http://schemas.openxmlformats.org/officeDocument/2006/relationships/image" Target="../media/image1.jpeg"/><Relationship Id="rId9" Type="http://schemas.openxmlformats.org/officeDocument/2006/relationships/image" Target="http://www.burgas.bg/images/logo.png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13" Type="http://schemas.openxmlformats.org/officeDocument/2006/relationships/image" Target="http://www.burgas.bg/images/logo.png" TargetMode="External"/><Relationship Id="rId3" Type="http://schemas.openxmlformats.org/officeDocument/2006/relationships/image" Target="../media/image5.jpeg"/><Relationship Id="rId7" Type="http://schemas.openxmlformats.org/officeDocument/2006/relationships/hyperlink" Target="http://www.google.com/url?sa=i&amp;rct=j&amp;q=&amp;esrc=s&amp;source=images&amp;cd=&amp;cad=rja&amp;uact=8&amp;ved=0CAcQjRxqFQoTCMLRkKCUosgCFQk3FAodP58EvQ&amp;url=http://www.vmro.bg/abonament/&amp;bvm=bv.104226188,bs.1,d.d24&amp;psig=AFQjCNF5Ff7aADV5GDIlRn_rHtUaEI1_pw&amp;ust=1443819260917751" TargetMode="External"/><Relationship Id="rId12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gif"/><Relationship Id="rId11" Type="http://schemas.openxmlformats.org/officeDocument/2006/relationships/hyperlink" Target="http://www.burgas.bg/index.php" TargetMode="External"/><Relationship Id="rId5" Type="http://schemas.openxmlformats.org/officeDocument/2006/relationships/image" Target="../media/image7.jpeg"/><Relationship Id="rId10" Type="http://schemas.openxmlformats.org/officeDocument/2006/relationships/image" Target="../media/image2.jpeg"/><Relationship Id="rId4" Type="http://schemas.openxmlformats.org/officeDocument/2006/relationships/image" Target="../media/image6.jpeg"/><Relationship Id="rId9" Type="http://schemas.openxmlformats.org/officeDocument/2006/relationships/hyperlink" Target="http://www.google.bg/imgres?start=306&amp;biw=1366&amp;bih=668&amp;tbm=isch&amp;tbnid=h8wJOaoXM8YWJM:&amp;imgrefurl=http://www.facegfx.com/vector/noaa-bird-clip-art&amp;docid=rZkdnM3mXxwj_M&amp;imgurl=http://image.facegfx.com/2013/noaa-bird-clip-art-468432975559.jpg&amp;w=425&amp;h=191&amp;ei=TfFqUavjE9HxtQbznIGwAg&amp;zoom=1&amp;ved=1t:3588,r:28,s:300,i:88&amp;iact=rc&amp;dur=347&amp;page=13&amp;tbnh=145&amp;tbnw=324&amp;ndsp=26&amp;tx=191&amp;ty=82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gregio.eu/" TargetMode="External"/><Relationship Id="rId3" Type="http://schemas.openxmlformats.org/officeDocument/2006/relationships/hyperlink" Target="http://www.google.com/url?sa=i&amp;rct=j&amp;q=&amp;esrc=s&amp;source=images&amp;cd=&amp;cad=rja&amp;uact=8&amp;ved=0CAcQjRxqFQoTCMLRkKCUosgCFQk3FAodP58EvQ&amp;url=http://www.vmro.bg/abonament/&amp;bvm=bv.104226188,bs.1,d.d24&amp;psig=AFQjCNF5Ff7aADV5GDIlRn_rHtUaEI1_pw&amp;ust=1443819260917751" TargetMode="External"/><Relationship Id="rId7" Type="http://schemas.openxmlformats.org/officeDocument/2006/relationships/image" Target="../media/image9.png"/><Relationship Id="rId12" Type="http://schemas.openxmlformats.org/officeDocument/2006/relationships/image" Target="http://www.burgas.bg/images/logo.pn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4.png"/><Relationship Id="rId5" Type="http://schemas.openxmlformats.org/officeDocument/2006/relationships/hyperlink" Target="http://www.google.bg/imgres?start=306&amp;biw=1366&amp;bih=668&amp;tbm=isch&amp;tbnid=h8wJOaoXM8YWJM:&amp;imgrefurl=http://www.facegfx.com/vector/noaa-bird-clip-art&amp;docid=rZkdnM3mXxwj_M&amp;imgurl=http://image.facegfx.com/2013/noaa-bird-clip-art-468432975559.jpg&amp;w=425&amp;h=191&amp;ei=TfFqUavjE9HxtQbznIGwAg&amp;zoom=1&amp;ved=1t:3588,r:28,s:300,i:88&amp;iact=rc&amp;dur=347&amp;page=13&amp;tbnh=145&amp;tbnw=324&amp;ndsp=26&amp;tx=191&amp;ty=82" TargetMode="External"/><Relationship Id="rId10" Type="http://schemas.openxmlformats.org/officeDocument/2006/relationships/hyperlink" Target="http://www.burgas.bg/index.php" TargetMode="External"/><Relationship Id="rId4" Type="http://schemas.openxmlformats.org/officeDocument/2006/relationships/image" Target="../media/image1.jpe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urgas.bg/index.php" TargetMode="External"/><Relationship Id="rId13" Type="http://schemas.openxmlformats.org/officeDocument/2006/relationships/image" Target="../media/image14.jpeg"/><Relationship Id="rId3" Type="http://schemas.openxmlformats.org/officeDocument/2006/relationships/hyperlink" Target="http://www.google.com/url?sa=i&amp;rct=j&amp;q=&amp;esrc=s&amp;source=images&amp;cd=&amp;cad=rja&amp;uact=8&amp;ved=0CAcQjRxqFQoTCMLRkKCUosgCFQk3FAodP58EvQ&amp;url=http://www.vmro.bg/abonament/&amp;bvm=bv.104226188,bs.1,d.d24&amp;psig=AFQjCNF5Ff7aADV5GDIlRn_rHtUaEI1_pw&amp;ust=1443819260917751" TargetMode="External"/><Relationship Id="rId7" Type="http://schemas.openxmlformats.org/officeDocument/2006/relationships/image" Target="../media/image11.jpeg"/><Relationship Id="rId12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12.jpeg"/><Relationship Id="rId5" Type="http://schemas.openxmlformats.org/officeDocument/2006/relationships/hyperlink" Target="http://www.google.bg/imgres?start=306&amp;biw=1366&amp;bih=668&amp;tbm=isch&amp;tbnid=h8wJOaoXM8YWJM:&amp;imgrefurl=http://www.facegfx.com/vector/noaa-bird-clip-art&amp;docid=rZkdnM3mXxwj_M&amp;imgurl=http://image.facegfx.com/2013/noaa-bird-clip-art-468432975559.jpg&amp;w=425&amp;h=191&amp;ei=TfFqUavjE9HxtQbznIGwAg&amp;zoom=1&amp;ved=1t:3588,r:28,s:300,i:88&amp;iact=rc&amp;dur=347&amp;page=13&amp;tbnh=145&amp;tbnw=324&amp;ndsp=26&amp;tx=191&amp;ty=82" TargetMode="External"/><Relationship Id="rId10" Type="http://schemas.openxmlformats.org/officeDocument/2006/relationships/image" Target="http://www.burgas.bg/images/logo.png" TargetMode="External"/><Relationship Id="rId4" Type="http://schemas.openxmlformats.org/officeDocument/2006/relationships/image" Target="../media/image1.jpeg"/><Relationship Id="rId9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http://www.burgas.bg/images/logo.png" TargetMode="External"/><Relationship Id="rId3" Type="http://schemas.openxmlformats.org/officeDocument/2006/relationships/hyperlink" Target="http://www.google.com/url?sa=i&amp;rct=j&amp;q=&amp;esrc=s&amp;source=images&amp;cd=&amp;cad=rja&amp;uact=8&amp;ved=0CAcQjRxqFQoTCMLRkKCUosgCFQk3FAodP58EvQ&amp;url=http://www.vmro.bg/abonament/&amp;bvm=bv.104226188,bs.1,d.d24&amp;psig=AFQjCNF5Ff7aADV5GDIlRn_rHtUaEI1_pw&amp;ust=1443819260917751" TargetMode="External"/><Relationship Id="rId7" Type="http://schemas.openxmlformats.org/officeDocument/2006/relationships/image" Target="../media/image15.jpeg"/><Relationship Id="rId12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hyperlink" Target="http://www.burgas.bg/index.php" TargetMode="External"/><Relationship Id="rId5" Type="http://schemas.openxmlformats.org/officeDocument/2006/relationships/hyperlink" Target="http://www.google.bg/imgres?start=306&amp;biw=1366&amp;bih=668&amp;tbm=isch&amp;tbnid=h8wJOaoXM8YWJM:&amp;imgrefurl=http://www.facegfx.com/vector/noaa-bird-clip-art&amp;docid=rZkdnM3mXxwj_M&amp;imgurl=http://image.facegfx.com/2013/noaa-bird-clip-art-468432975559.jpg&amp;w=425&amp;h=191&amp;ei=TfFqUavjE9HxtQbznIGwAg&amp;zoom=1&amp;ved=1t:3588,r:28,s:300,i:88&amp;iact=rc&amp;dur=347&amp;page=13&amp;tbnh=145&amp;tbnw=324&amp;ndsp=26&amp;tx=191&amp;ty=82" TargetMode="External"/><Relationship Id="rId10" Type="http://schemas.openxmlformats.org/officeDocument/2006/relationships/image" Target="../media/image17.jpeg"/><Relationship Id="rId4" Type="http://schemas.openxmlformats.org/officeDocument/2006/relationships/image" Target="../media/image1.jpeg"/><Relationship Id="rId9" Type="http://schemas.openxmlformats.org/officeDocument/2006/relationships/hyperlink" Target="http://burgas-reporter.com/wp-content/uploads/2014/10/depo5.jpg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4.jpeg"/><Relationship Id="rId3" Type="http://schemas.openxmlformats.org/officeDocument/2006/relationships/hyperlink" Target="http://www.google.com/url?sa=i&amp;rct=j&amp;q=&amp;esrc=s&amp;source=images&amp;cd=&amp;cad=rja&amp;uact=8&amp;ved=0CAcQjRxqFQoTCMLRkKCUosgCFQk3FAodP58EvQ&amp;url=http://www.vmro.bg/abonament/&amp;bvm=bv.104226188,bs.1,d.d24&amp;psig=AFQjCNF5Ff7aADV5GDIlRn_rHtUaEI1_pw&amp;ust=1443819260917751" TargetMode="External"/><Relationship Id="rId7" Type="http://schemas.openxmlformats.org/officeDocument/2006/relationships/image" Target="../media/image18.jpeg"/><Relationship Id="rId12" Type="http://schemas.openxmlformats.org/officeDocument/2006/relationships/image" Target="../media/image23.jpeg"/><Relationship Id="rId2" Type="http://schemas.openxmlformats.org/officeDocument/2006/relationships/image" Target="../media/image3.jpeg"/><Relationship Id="rId16" Type="http://schemas.openxmlformats.org/officeDocument/2006/relationships/image" Target="http://www.burgas.bg/images/logo.pn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image" Target="../media/image22.jpeg"/><Relationship Id="rId5" Type="http://schemas.openxmlformats.org/officeDocument/2006/relationships/hyperlink" Target="http://www.google.bg/imgres?start=306&amp;biw=1366&amp;bih=668&amp;tbm=isch&amp;tbnid=h8wJOaoXM8YWJM:&amp;imgrefurl=http://www.facegfx.com/vector/noaa-bird-clip-art&amp;docid=rZkdnM3mXxwj_M&amp;imgurl=http://image.facegfx.com/2013/noaa-bird-clip-art-468432975559.jpg&amp;w=425&amp;h=191&amp;ei=TfFqUavjE9HxtQbznIGwAg&amp;zoom=1&amp;ved=1t:3588,r:28,s:300,i:88&amp;iact=rc&amp;dur=347&amp;page=13&amp;tbnh=145&amp;tbnw=324&amp;ndsp=26&amp;tx=191&amp;ty=82" TargetMode="External"/><Relationship Id="rId15" Type="http://schemas.openxmlformats.org/officeDocument/2006/relationships/image" Target="../media/image4.png"/><Relationship Id="rId10" Type="http://schemas.openxmlformats.org/officeDocument/2006/relationships/image" Target="../media/image21.jpeg"/><Relationship Id="rId4" Type="http://schemas.openxmlformats.org/officeDocument/2006/relationships/image" Target="../media/image1.jpeg"/><Relationship Id="rId9" Type="http://schemas.openxmlformats.org/officeDocument/2006/relationships/image" Target="../media/image20.jpeg"/><Relationship Id="rId14" Type="http://schemas.openxmlformats.org/officeDocument/2006/relationships/hyperlink" Target="http://www.burgas.bg/index.php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image" Target="http://www.burgas.bg/images/logo.png" TargetMode="External"/><Relationship Id="rId3" Type="http://schemas.openxmlformats.org/officeDocument/2006/relationships/hyperlink" Target="http://www.google.com/url?sa=i&amp;rct=j&amp;q=&amp;esrc=s&amp;source=images&amp;cd=&amp;cad=rja&amp;uact=8&amp;ved=0CAcQjRxqFQoTCMLRkKCUosgCFQk3FAodP58EvQ&amp;url=http://www.vmro.bg/abonament/&amp;bvm=bv.104226188,bs.1,d.d24&amp;psig=AFQjCNF5Ff7aADV5GDIlRn_rHtUaEI1_pw&amp;ust=1443819260917751" TargetMode="External"/><Relationship Id="rId7" Type="http://schemas.openxmlformats.org/officeDocument/2006/relationships/image" Target="../media/image25.jpeg"/><Relationship Id="rId12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11" Type="http://schemas.openxmlformats.org/officeDocument/2006/relationships/hyperlink" Target="http://www.burgas.bg/index.php" TargetMode="External"/><Relationship Id="rId5" Type="http://schemas.openxmlformats.org/officeDocument/2006/relationships/hyperlink" Target="http://www.google.bg/imgres?start=306&amp;biw=1366&amp;bih=668&amp;tbm=isch&amp;tbnid=h8wJOaoXM8YWJM:&amp;imgrefurl=http://www.facegfx.com/vector/noaa-bird-clip-art&amp;docid=rZkdnM3mXxwj_M&amp;imgurl=http://image.facegfx.com/2013/noaa-bird-clip-art-468432975559.jpg&amp;w=425&amp;h=191&amp;ei=TfFqUavjE9HxtQbznIGwAg&amp;zoom=1&amp;ved=1t:3588,r:28,s:300,i:88&amp;iact=rc&amp;dur=347&amp;page=13&amp;tbnh=145&amp;tbnw=324&amp;ndsp=26&amp;tx=191&amp;ty=82" TargetMode="External"/><Relationship Id="rId10" Type="http://schemas.openxmlformats.org/officeDocument/2006/relationships/image" Target="../media/image8.gif"/><Relationship Id="rId4" Type="http://schemas.openxmlformats.org/officeDocument/2006/relationships/image" Target="../media/image1.jpeg"/><Relationship Id="rId9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/url?sa=i&amp;rct=j&amp;q=&amp;esrc=s&amp;source=images&amp;cd=&amp;cad=rja&amp;uact=8&amp;ved=0CAcQjRxqFQoTCMLRkKCUosgCFQk3FAodP58EvQ&amp;url=http://www.vmro.bg/abonament/&amp;bvm=bv.104226188,bs.1,d.d24&amp;psig=AFQjCNF5Ff7aADV5GDIlRn_rHtUaEI1_pw&amp;ust=1443819260917751" TargetMode="External"/><Relationship Id="rId13" Type="http://schemas.openxmlformats.org/officeDocument/2006/relationships/image" Target="../media/image4.png"/><Relationship Id="rId3" Type="http://schemas.openxmlformats.org/officeDocument/2006/relationships/hyperlink" Target="http://theweek.bg/wp-content/uploads/2015/09/gradina_4.jpg" TargetMode="External"/><Relationship Id="rId7" Type="http://schemas.openxmlformats.org/officeDocument/2006/relationships/image" Target="../media/image8.gif"/><Relationship Id="rId12" Type="http://schemas.openxmlformats.org/officeDocument/2006/relationships/hyperlink" Target="http://www.burgas.bg/index.php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11" Type="http://schemas.openxmlformats.org/officeDocument/2006/relationships/image" Target="../media/image2.jpeg"/><Relationship Id="rId5" Type="http://schemas.openxmlformats.org/officeDocument/2006/relationships/image" Target="../media/image29.jpeg"/><Relationship Id="rId10" Type="http://schemas.openxmlformats.org/officeDocument/2006/relationships/hyperlink" Target="http://www.google.bg/imgres?start=306&amp;biw=1366&amp;bih=668&amp;tbm=isch&amp;tbnid=h8wJOaoXM8YWJM:&amp;imgrefurl=http://www.facegfx.com/vector/noaa-bird-clip-art&amp;docid=rZkdnM3mXxwj_M&amp;imgurl=http://image.facegfx.com/2013/noaa-bird-clip-art-468432975559.jpg&amp;w=425&amp;h=191&amp;ei=TfFqUavjE9HxtQbznIGwAg&amp;zoom=1&amp;ved=1t:3588,r:28,s:300,i:88&amp;iact=rc&amp;dur=347&amp;page=13&amp;tbnh=145&amp;tbnw=324&amp;ndsp=26&amp;tx=191&amp;ty=82" TargetMode="External"/><Relationship Id="rId4" Type="http://schemas.openxmlformats.org/officeDocument/2006/relationships/image" Target="../media/image28.jpeg"/><Relationship Id="rId9" Type="http://schemas.openxmlformats.org/officeDocument/2006/relationships/image" Target="../media/image1.jpeg"/><Relationship Id="rId14" Type="http://schemas.openxmlformats.org/officeDocument/2006/relationships/image" Target="http://www.burgas.bg/images/logo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AutoShape 8" descr="Резултат с изображение за city images burgas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6" name="AutoShape 22" descr="Резултат с изображение за @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8" name="AutoShape 24" descr="Резултат с изображение за @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27"/>
          <p:cNvGrpSpPr/>
          <p:nvPr/>
        </p:nvGrpSpPr>
        <p:grpSpPr>
          <a:xfrm>
            <a:off x="12260" y="4249773"/>
            <a:ext cx="9096244" cy="2491595"/>
            <a:chOff x="725312" y="3807017"/>
            <a:chExt cx="7951144" cy="1910003"/>
          </a:xfrm>
        </p:grpSpPr>
        <p:pic>
          <p:nvPicPr>
            <p:cNvPr id="1052" name="Picture 28" descr="http://www.vmro.bg/media/blogposts/images/1278232197_email-icon.jp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627201">
              <a:off x="4517893" y="4039836"/>
              <a:ext cx="2518150" cy="1677184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3786000" y="3807017"/>
              <a:ext cx="4890456" cy="1765004"/>
              <a:chOff x="1095" y="5677"/>
              <a:chExt cx="10480" cy="3724"/>
            </a:xfrm>
          </p:grpSpPr>
          <p:sp>
            <p:nvSpPr>
              <p:cNvPr id="1028" name="Freeform 4"/>
              <p:cNvSpPr>
                <a:spLocks/>
              </p:cNvSpPr>
              <p:nvPr/>
            </p:nvSpPr>
            <p:spPr bwMode="auto">
              <a:xfrm>
                <a:off x="1095" y="5677"/>
                <a:ext cx="10480" cy="3724"/>
              </a:xfrm>
              <a:custGeom>
                <a:avLst/>
                <a:gdLst/>
                <a:ahLst/>
                <a:cxnLst>
                  <a:cxn ang="0">
                    <a:pos x="3930" y="1837"/>
                  </a:cxn>
                  <a:cxn ang="0">
                    <a:pos x="5385" y="247"/>
                  </a:cxn>
                  <a:cxn ang="0">
                    <a:pos x="10050" y="3322"/>
                  </a:cxn>
                  <a:cxn ang="0">
                    <a:pos x="7965" y="2662"/>
                  </a:cxn>
                  <a:cxn ang="0">
                    <a:pos x="0" y="1792"/>
                  </a:cxn>
                </a:cxnLst>
                <a:rect l="0" t="0" r="r" b="b"/>
                <a:pathLst>
                  <a:path w="10480" h="3724">
                    <a:moveTo>
                      <a:pt x="3930" y="1837"/>
                    </a:moveTo>
                    <a:cubicBezTo>
                      <a:pt x="4147" y="918"/>
                      <a:pt x="4365" y="0"/>
                      <a:pt x="5385" y="247"/>
                    </a:cubicBezTo>
                    <a:cubicBezTo>
                      <a:pt x="6405" y="494"/>
                      <a:pt x="9620" y="2920"/>
                      <a:pt x="10050" y="3322"/>
                    </a:cubicBezTo>
                    <a:cubicBezTo>
                      <a:pt x="10480" y="3724"/>
                      <a:pt x="9640" y="2917"/>
                      <a:pt x="7965" y="2662"/>
                    </a:cubicBezTo>
                    <a:cubicBezTo>
                      <a:pt x="6290" y="2407"/>
                      <a:pt x="1327" y="1937"/>
                      <a:pt x="0" y="1792"/>
                    </a:cubicBezTo>
                  </a:path>
                </a:pathLst>
              </a:custGeom>
              <a:noFill/>
              <a:ln w="28575">
                <a:solidFill>
                  <a:srgbClr val="548DD4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9" name="Freeform 5"/>
              <p:cNvSpPr>
                <a:spLocks/>
              </p:cNvSpPr>
              <p:nvPr/>
            </p:nvSpPr>
            <p:spPr bwMode="auto">
              <a:xfrm>
                <a:off x="1932" y="7169"/>
                <a:ext cx="8385" cy="1417"/>
              </a:xfrm>
              <a:custGeom>
                <a:avLst/>
                <a:gdLst/>
                <a:ahLst/>
                <a:cxnLst>
                  <a:cxn ang="0">
                    <a:pos x="0" y="1372"/>
                  </a:cxn>
                  <a:cxn ang="0">
                    <a:pos x="7260" y="7"/>
                  </a:cxn>
                  <a:cxn ang="0">
                    <a:pos x="6750" y="1417"/>
                  </a:cxn>
                </a:cxnLst>
                <a:rect l="0" t="0" r="r" b="b"/>
                <a:pathLst>
                  <a:path w="8385" h="1417">
                    <a:moveTo>
                      <a:pt x="0" y="1372"/>
                    </a:moveTo>
                    <a:cubicBezTo>
                      <a:pt x="3067" y="686"/>
                      <a:pt x="6135" y="0"/>
                      <a:pt x="7260" y="7"/>
                    </a:cubicBezTo>
                    <a:cubicBezTo>
                      <a:pt x="8385" y="14"/>
                      <a:pt x="6835" y="1182"/>
                      <a:pt x="6750" y="1417"/>
                    </a:cubicBezTo>
                  </a:path>
                </a:pathLst>
              </a:custGeom>
              <a:noFill/>
              <a:ln w="19050">
                <a:solidFill>
                  <a:srgbClr val="E36C0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1030" name="Picture 6" descr="ANd9GcSCjKOSjsCRsnM4IGDY1VYKG-PmyDhAaCcZXpaqdht9PCqSkLqsQw">
                <a:hlinkClick r:id="rId4"/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8969" y="6075"/>
                <a:ext cx="2070" cy="927"/>
              </a:xfrm>
              <a:prstGeom prst="rect">
                <a:avLst/>
              </a:prstGeom>
              <a:noFill/>
            </p:spPr>
          </p:pic>
        </p:grpSp>
        <p:sp>
          <p:nvSpPr>
            <p:cNvPr id="27" name="Rectangle 26"/>
            <p:cNvSpPr/>
            <p:nvPr/>
          </p:nvSpPr>
          <p:spPr>
            <a:xfrm>
              <a:off x="725312" y="4192248"/>
              <a:ext cx="7668344" cy="1415772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en-US" sz="8600" b="1" cap="none" spc="0" dirty="0" smtClean="0">
                  <a:ln w="50800"/>
                  <a:solidFill>
                    <a:schemeClr val="bg1">
                      <a:shade val="50000"/>
                    </a:schemeClr>
                  </a:solidFill>
                  <a:effectLst/>
                  <a:latin typeface="Bodoni MT Black" pitchFamily="18" charset="0"/>
                </a:rPr>
                <a:t>BURG       S</a:t>
              </a:r>
              <a:endParaRPr lang="en-US" sz="8600" b="1" cap="none" spc="0" dirty="0">
                <a:ln w="50800"/>
                <a:solidFill>
                  <a:schemeClr val="bg1">
                    <a:shade val="50000"/>
                  </a:schemeClr>
                </a:solidFill>
                <a:effectLst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83568" y="908720"/>
            <a:ext cx="763284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Bodoni MT Black" pitchFamily="18" charset="0"/>
              </a:rPr>
              <a:t>Targeting to achieve competitiveness </a:t>
            </a:r>
            <a:r>
              <a:rPr lang="en-GB" sz="1600" dirty="0">
                <a:latin typeface="Bodoni MT Black" pitchFamily="18" charset="0"/>
              </a:rPr>
              <a:t>and attractiveness of its territory, new network opportunities, sustainable urban and community development efforts, the city of  </a:t>
            </a:r>
            <a:r>
              <a:rPr lang="en-GB" sz="1600" dirty="0" smtClean="0">
                <a:latin typeface="Bodoni MT Black" pitchFamily="18" charset="0"/>
              </a:rPr>
              <a:t>BURGAS </a:t>
            </a:r>
            <a:r>
              <a:rPr lang="en-GB" sz="1600" dirty="0">
                <a:latin typeface="Bodoni MT Black" pitchFamily="18" charset="0"/>
              </a:rPr>
              <a:t>now faces the need to find smart solutions to achieve more effective performance of its investments. </a:t>
            </a:r>
            <a:endParaRPr lang="en-GB" sz="1600" dirty="0" smtClean="0">
              <a:latin typeface="Bodoni MT Black" pitchFamily="18" charset="0"/>
            </a:endParaRPr>
          </a:p>
          <a:p>
            <a:r>
              <a:rPr lang="en-GB" sz="1600" dirty="0" smtClean="0">
                <a:latin typeface="Bodoni MT Black" pitchFamily="18" charset="0"/>
              </a:rPr>
              <a:t>Several </a:t>
            </a:r>
            <a:r>
              <a:rPr lang="en-GB" sz="1600" dirty="0">
                <a:latin typeface="Bodoni MT Black" pitchFamily="18" charset="0"/>
              </a:rPr>
              <a:t>projects and initiatives are under implementation to contribute to the approach mainly related to urban mobility and public transport, energy </a:t>
            </a:r>
            <a:r>
              <a:rPr lang="en-GB" sz="1600" dirty="0" smtClean="0">
                <a:latin typeface="Bodoni MT Black" pitchFamily="18" charset="0"/>
              </a:rPr>
              <a:t>efficiency, </a:t>
            </a:r>
            <a:r>
              <a:rPr lang="en-GB" sz="1600" dirty="0">
                <a:latin typeface="Bodoni MT Black" pitchFamily="18" charset="0"/>
              </a:rPr>
              <a:t>waste management etc.</a:t>
            </a:r>
            <a:endParaRPr lang="en-US" sz="1600" dirty="0">
              <a:latin typeface="Bodoni MT Black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Резултат с изображение за smart city presentation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b="14698"/>
          <a:stretch>
            <a:fillRect/>
          </a:stretch>
        </p:blipFill>
        <p:spPr bwMode="auto">
          <a:xfrm>
            <a:off x="0" y="1810587"/>
            <a:ext cx="9144000" cy="5074797"/>
          </a:xfrm>
          <a:prstGeom prst="rect">
            <a:avLst/>
          </a:prstGeom>
          <a:noFill/>
        </p:spPr>
      </p:pic>
      <p:pic>
        <p:nvPicPr>
          <p:cNvPr id="20" name="Picture 8" descr="http://www.burgas.bg/uploads/f3bdfbab3198d4019b6644f1834aac9b.jpg"/>
          <p:cNvPicPr>
            <a:picLocks noChangeAspect="1" noChangeArrowheads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2699791" y="4509120"/>
            <a:ext cx="2523251" cy="1512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1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4581128"/>
            <a:ext cx="2160240" cy="14458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Right Arrow 11"/>
          <p:cNvSpPr/>
          <p:nvPr/>
        </p:nvSpPr>
        <p:spPr>
          <a:xfrm>
            <a:off x="395536" y="2060848"/>
            <a:ext cx="8208912" cy="3312368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0" tIns="0" rIns="0" bIns="0" rtlCol="0" anchor="t" anchorCtr="0"/>
          <a:lstStyle/>
          <a:p>
            <a:endParaRPr lang="en-GB" dirty="0" smtClean="0">
              <a:solidFill>
                <a:schemeClr val="accent2">
                  <a:lumMod val="75000"/>
                </a:schemeClr>
              </a:solidFill>
              <a:latin typeface="Bodoni MT Black" pitchFamily="18" charset="0"/>
            </a:endParaRPr>
          </a:p>
          <a:p>
            <a:pPr>
              <a:buBlip>
                <a:blip r:embed="rId5"/>
              </a:buBlip>
            </a:pP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  <a:latin typeface="Bodoni MT Black" pitchFamily="18" charset="0"/>
              </a:rPr>
              <a:t>REGIONAL SOLID WASTE PLANT</a:t>
            </a:r>
          </a:p>
          <a:p>
            <a:pPr>
              <a:buBlip>
                <a:blip r:embed="rId5"/>
              </a:buBlip>
            </a:pPr>
            <a:endParaRPr lang="en-GB" sz="600" dirty="0" smtClean="0">
              <a:solidFill>
                <a:schemeClr val="accent2">
                  <a:lumMod val="75000"/>
                </a:schemeClr>
              </a:solidFill>
              <a:latin typeface="Bodoni MT Black" pitchFamily="18" charset="0"/>
            </a:endParaRPr>
          </a:p>
          <a:p>
            <a:pPr>
              <a:buBlip>
                <a:blip r:embed="rId5"/>
              </a:buBlip>
            </a:pP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  <a:latin typeface="Bodoni MT Black" pitchFamily="18" charset="0"/>
              </a:rPr>
              <a:t>WASTE SEPERATION</a:t>
            </a:r>
          </a:p>
          <a:p>
            <a:pPr>
              <a:buBlip>
                <a:blip r:embed="rId5"/>
              </a:buBlip>
            </a:pPr>
            <a:endParaRPr lang="en-GB" sz="600" dirty="0" smtClean="0">
              <a:solidFill>
                <a:schemeClr val="accent2">
                  <a:lumMod val="75000"/>
                </a:schemeClr>
              </a:solidFill>
              <a:latin typeface="Bodoni MT Black" pitchFamily="18" charset="0"/>
            </a:endParaRPr>
          </a:p>
          <a:p>
            <a:pPr>
              <a:buBlip>
                <a:blip r:embed="rId5"/>
              </a:buBlip>
            </a:pP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  <a:latin typeface="Bodoni MT Black" pitchFamily="18" charset="0"/>
              </a:rPr>
              <a:t>UNDERGROUND WASTE COLLECTION SYSTEM</a:t>
            </a:r>
            <a:endParaRPr lang="en-US" sz="1400" dirty="0">
              <a:solidFill>
                <a:schemeClr val="accent2">
                  <a:lumMod val="75000"/>
                </a:schemeClr>
              </a:solidFill>
              <a:latin typeface="Bodoni MT Black" pitchFamily="18" charset="0"/>
            </a:endParaRPr>
          </a:p>
        </p:txBody>
      </p:sp>
      <p:sp>
        <p:nvSpPr>
          <p:cNvPr id="1032" name="AutoShape 8" descr="Резултат с изображение за city images burgas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6" name="AutoShape 22" descr="Резултат с изображение за @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8" name="AutoShape 24" descr="Резултат с изображение за @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95536" y="2060848"/>
            <a:ext cx="6552728" cy="864096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800" dirty="0" smtClean="0">
                <a:latin typeface="Bodoni MT Black" pitchFamily="18" charset="0"/>
              </a:rPr>
              <a:t>WASTE MANAGEMENT</a:t>
            </a:r>
            <a:endParaRPr lang="en-US" sz="3800" dirty="0">
              <a:latin typeface="Bodoni MT Black" pitchFamily="18" charset="0"/>
            </a:endParaRPr>
          </a:p>
        </p:txBody>
      </p:sp>
      <p:pic>
        <p:nvPicPr>
          <p:cNvPr id="19" name="Картина 10" descr="b_r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 b="43222"/>
          <a:stretch>
            <a:fillRect/>
          </a:stretch>
        </p:blipFill>
        <p:spPr bwMode="auto">
          <a:xfrm>
            <a:off x="395536" y="4581128"/>
            <a:ext cx="2644598" cy="14401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22" name="Group 27"/>
          <p:cNvGrpSpPr/>
          <p:nvPr/>
        </p:nvGrpSpPr>
        <p:grpSpPr>
          <a:xfrm>
            <a:off x="0" y="188640"/>
            <a:ext cx="5063796" cy="1584176"/>
            <a:chOff x="492560" y="3807017"/>
            <a:chExt cx="8183896" cy="1910003"/>
          </a:xfrm>
        </p:grpSpPr>
        <p:pic>
          <p:nvPicPr>
            <p:cNvPr id="23" name="Picture 28" descr="http://www.vmro.bg/media/blogposts/images/1278232197_email-icon.jpg">
              <a:hlinkClick r:id="rId8"/>
            </p:cNvPr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 rot="627201">
              <a:off x="4517893" y="4039836"/>
              <a:ext cx="2518150" cy="1677184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grpSp>
          <p:nvGrpSpPr>
            <p:cNvPr id="24" name="Group 28"/>
            <p:cNvGrpSpPr>
              <a:grpSpLocks/>
            </p:cNvGrpSpPr>
            <p:nvPr/>
          </p:nvGrpSpPr>
          <p:grpSpPr bwMode="auto">
            <a:xfrm>
              <a:off x="3786000" y="3807017"/>
              <a:ext cx="4890456" cy="1765004"/>
              <a:chOff x="1095" y="5677"/>
              <a:chExt cx="10480" cy="3724"/>
            </a:xfrm>
          </p:grpSpPr>
          <p:sp>
            <p:nvSpPr>
              <p:cNvPr id="26" name="Freeform 4"/>
              <p:cNvSpPr>
                <a:spLocks/>
              </p:cNvSpPr>
              <p:nvPr/>
            </p:nvSpPr>
            <p:spPr bwMode="auto">
              <a:xfrm>
                <a:off x="1095" y="5677"/>
                <a:ext cx="10480" cy="3724"/>
              </a:xfrm>
              <a:custGeom>
                <a:avLst/>
                <a:gdLst/>
                <a:ahLst/>
                <a:cxnLst>
                  <a:cxn ang="0">
                    <a:pos x="3930" y="1837"/>
                  </a:cxn>
                  <a:cxn ang="0">
                    <a:pos x="5385" y="247"/>
                  </a:cxn>
                  <a:cxn ang="0">
                    <a:pos x="10050" y="3322"/>
                  </a:cxn>
                  <a:cxn ang="0">
                    <a:pos x="7965" y="2662"/>
                  </a:cxn>
                  <a:cxn ang="0">
                    <a:pos x="0" y="1792"/>
                  </a:cxn>
                </a:cxnLst>
                <a:rect l="0" t="0" r="r" b="b"/>
                <a:pathLst>
                  <a:path w="10480" h="3724">
                    <a:moveTo>
                      <a:pt x="3930" y="1837"/>
                    </a:moveTo>
                    <a:cubicBezTo>
                      <a:pt x="4147" y="918"/>
                      <a:pt x="4365" y="0"/>
                      <a:pt x="5385" y="247"/>
                    </a:cubicBezTo>
                    <a:cubicBezTo>
                      <a:pt x="6405" y="494"/>
                      <a:pt x="9620" y="2920"/>
                      <a:pt x="10050" y="3322"/>
                    </a:cubicBezTo>
                    <a:cubicBezTo>
                      <a:pt x="10480" y="3724"/>
                      <a:pt x="9640" y="2917"/>
                      <a:pt x="7965" y="2662"/>
                    </a:cubicBezTo>
                    <a:cubicBezTo>
                      <a:pt x="6290" y="2407"/>
                      <a:pt x="1327" y="1937"/>
                      <a:pt x="0" y="1792"/>
                    </a:cubicBezTo>
                  </a:path>
                </a:pathLst>
              </a:custGeom>
              <a:noFill/>
              <a:ln w="28575">
                <a:solidFill>
                  <a:srgbClr val="548DD4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5"/>
              <p:cNvSpPr>
                <a:spLocks/>
              </p:cNvSpPr>
              <p:nvPr/>
            </p:nvSpPr>
            <p:spPr bwMode="auto">
              <a:xfrm>
                <a:off x="1932" y="7169"/>
                <a:ext cx="8385" cy="1417"/>
              </a:xfrm>
              <a:custGeom>
                <a:avLst/>
                <a:gdLst/>
                <a:ahLst/>
                <a:cxnLst>
                  <a:cxn ang="0">
                    <a:pos x="0" y="1372"/>
                  </a:cxn>
                  <a:cxn ang="0">
                    <a:pos x="7260" y="7"/>
                  </a:cxn>
                  <a:cxn ang="0">
                    <a:pos x="6750" y="1417"/>
                  </a:cxn>
                </a:cxnLst>
                <a:rect l="0" t="0" r="r" b="b"/>
                <a:pathLst>
                  <a:path w="8385" h="1417">
                    <a:moveTo>
                      <a:pt x="0" y="1372"/>
                    </a:moveTo>
                    <a:cubicBezTo>
                      <a:pt x="3067" y="686"/>
                      <a:pt x="6135" y="0"/>
                      <a:pt x="7260" y="7"/>
                    </a:cubicBezTo>
                    <a:cubicBezTo>
                      <a:pt x="8385" y="14"/>
                      <a:pt x="6835" y="1182"/>
                      <a:pt x="6750" y="1417"/>
                    </a:cubicBezTo>
                  </a:path>
                </a:pathLst>
              </a:custGeom>
              <a:noFill/>
              <a:ln w="19050">
                <a:solidFill>
                  <a:srgbClr val="E36C0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29" name="Picture 6" descr="ANd9GcSCjKOSjsCRsnM4IGDY1VYKG-PmyDhAaCcZXpaqdht9PCqSkLqsQw">
                <a:hlinkClick r:id="rId10"/>
              </p:cNvPr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8969" y="6075"/>
                <a:ext cx="2070" cy="927"/>
              </a:xfrm>
              <a:prstGeom prst="rect">
                <a:avLst/>
              </a:prstGeom>
              <a:noFill/>
            </p:spPr>
          </p:pic>
        </p:grpSp>
        <p:sp>
          <p:nvSpPr>
            <p:cNvPr id="25" name="Rectangle 24"/>
            <p:cNvSpPr/>
            <p:nvPr/>
          </p:nvSpPr>
          <p:spPr>
            <a:xfrm>
              <a:off x="492560" y="4192249"/>
              <a:ext cx="7668343" cy="115034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en-US" sz="5600" b="1" cap="none" spc="0" dirty="0" smtClean="0">
                  <a:ln w="50800"/>
                  <a:solidFill>
                    <a:schemeClr val="bg1">
                      <a:shade val="50000"/>
                    </a:schemeClr>
                  </a:solidFill>
                  <a:effectLst/>
                  <a:latin typeface="Bodoni MT Black" pitchFamily="18" charset="0"/>
                </a:rPr>
                <a:t>BURG      S</a:t>
              </a:r>
              <a:endParaRPr lang="en-US" sz="5600" b="1" cap="none" spc="0" dirty="0">
                <a:ln w="50800"/>
                <a:solidFill>
                  <a:schemeClr val="bg1">
                    <a:shade val="50000"/>
                  </a:schemeClr>
                </a:solidFill>
                <a:effectLst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2339752" y="791706"/>
            <a:ext cx="619268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500" dirty="0" smtClean="0">
                <a:solidFill>
                  <a:schemeClr val="bg1">
                    <a:lumMod val="50000"/>
                  </a:schemeClr>
                </a:solidFill>
                <a:latin typeface="Bodoni MT Black" pitchFamily="18" charset="0"/>
              </a:rPr>
              <a:t>GROWING SMARTER</a:t>
            </a:r>
            <a:endParaRPr lang="en-US" sz="2500" dirty="0">
              <a:solidFill>
                <a:schemeClr val="bg1">
                  <a:lumMod val="50000"/>
                </a:schemeClr>
              </a:solidFill>
              <a:latin typeface="Bodoni MT Black" pitchFamily="18" charset="0"/>
            </a:endParaRPr>
          </a:p>
        </p:txBody>
      </p:sp>
      <p:pic>
        <p:nvPicPr>
          <p:cNvPr id="31" name="Picture 4" descr="logo">
            <a:hlinkClick r:id="rId12" tooltip="&quot;Начална страница&quot;"/>
          </p:cNvPr>
          <p:cNvPicPr>
            <a:picLocks noChangeAspect="1" noChangeArrowheads="1"/>
          </p:cNvPicPr>
          <p:nvPr/>
        </p:nvPicPr>
        <p:blipFill>
          <a:blip r:embed="rId13" r:link="rId14" cstate="print"/>
          <a:srcRect/>
          <a:stretch>
            <a:fillRect/>
          </a:stretch>
        </p:blipFill>
        <p:spPr bwMode="auto">
          <a:xfrm>
            <a:off x="8283528" y="5805264"/>
            <a:ext cx="608952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Резултат с изображение за smart city presentation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b="14698"/>
          <a:stretch>
            <a:fillRect/>
          </a:stretch>
        </p:blipFill>
        <p:spPr bwMode="auto">
          <a:xfrm>
            <a:off x="0" y="1810587"/>
            <a:ext cx="9144000" cy="5074797"/>
          </a:xfrm>
          <a:prstGeom prst="rect">
            <a:avLst/>
          </a:prstGeom>
          <a:noFill/>
        </p:spPr>
      </p:pic>
      <p:pic>
        <p:nvPicPr>
          <p:cNvPr id="22540" name="Picture 12" descr="Свързано изображение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16433" r="13905"/>
          <a:stretch>
            <a:fillRect/>
          </a:stretch>
        </p:blipFill>
        <p:spPr bwMode="auto">
          <a:xfrm>
            <a:off x="5364088" y="4624946"/>
            <a:ext cx="2088232" cy="16843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Right Arrow 11"/>
          <p:cNvSpPr/>
          <p:nvPr/>
        </p:nvSpPr>
        <p:spPr>
          <a:xfrm>
            <a:off x="395536" y="2132856"/>
            <a:ext cx="8208912" cy="3312368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0" tIns="0" rIns="0" bIns="0" rtlCol="0" anchor="t" anchorCtr="0"/>
          <a:lstStyle/>
          <a:p>
            <a:pPr>
              <a:buFontTx/>
              <a:buChar char="-"/>
            </a:pPr>
            <a:endParaRPr lang="en-GB" sz="1400" dirty="0" smtClean="0">
              <a:solidFill>
                <a:schemeClr val="accent2">
                  <a:lumMod val="75000"/>
                </a:schemeClr>
              </a:solidFill>
              <a:latin typeface="Bodoni MT Black" pitchFamily="18" charset="0"/>
            </a:endParaRPr>
          </a:p>
          <a:p>
            <a:pPr>
              <a:buBlip>
                <a:blip r:embed="rId5"/>
              </a:buBlip>
            </a:pP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  <a:latin typeface="Bodoni MT Black" pitchFamily="18" charset="0"/>
              </a:rPr>
              <a:t>AIR QUALITY CONTOL SYSTEM</a:t>
            </a:r>
          </a:p>
          <a:p>
            <a:pPr>
              <a:buBlip>
                <a:blip r:embed="rId5"/>
              </a:buBlip>
            </a:pPr>
            <a:endParaRPr lang="en-GB" sz="600" dirty="0" smtClean="0">
              <a:solidFill>
                <a:schemeClr val="accent2">
                  <a:lumMod val="75000"/>
                </a:schemeClr>
              </a:solidFill>
              <a:latin typeface="Bodoni MT Black" pitchFamily="18" charset="0"/>
            </a:endParaRPr>
          </a:p>
          <a:p>
            <a:pPr>
              <a:buBlip>
                <a:blip r:embed="rId5"/>
              </a:buBlip>
            </a:pP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  <a:latin typeface="Bodoni MT Black" pitchFamily="18" charset="0"/>
              </a:rPr>
              <a:t>WATER MANAGEMENT</a:t>
            </a:r>
          </a:p>
          <a:p>
            <a:pPr>
              <a:buBlip>
                <a:blip r:embed="rId5"/>
              </a:buBlip>
            </a:pPr>
            <a:endParaRPr lang="en-GB" sz="600" dirty="0" smtClean="0">
              <a:solidFill>
                <a:schemeClr val="accent2">
                  <a:lumMod val="75000"/>
                </a:schemeClr>
              </a:solidFill>
              <a:latin typeface="Bodoni MT Black" pitchFamily="18" charset="0"/>
            </a:endParaRPr>
          </a:p>
          <a:p>
            <a:pPr>
              <a:buBlip>
                <a:blip r:embed="rId5"/>
              </a:buBlip>
            </a:pP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  <a:latin typeface="Bodoni MT Black" pitchFamily="18" charset="0"/>
              </a:rPr>
              <a:t>EARLY DISASTER WARNING SYSTEMS</a:t>
            </a:r>
          </a:p>
          <a:p>
            <a:pPr>
              <a:buFontTx/>
              <a:buChar char="-"/>
            </a:pPr>
            <a:endParaRPr lang="en-US" sz="1400" dirty="0">
              <a:solidFill>
                <a:schemeClr val="accent2">
                  <a:lumMod val="75000"/>
                </a:schemeClr>
              </a:solidFill>
              <a:latin typeface="Bodoni MT Black" pitchFamily="18" charset="0"/>
            </a:endParaRPr>
          </a:p>
        </p:txBody>
      </p:sp>
      <p:sp>
        <p:nvSpPr>
          <p:cNvPr id="1032" name="AutoShape 8" descr="Резултат с изображение за city images burgas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6" name="AutoShape 22" descr="Резултат с изображение за @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8" name="AutoShape 24" descr="Резултат с изображение за @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95536" y="2132856"/>
            <a:ext cx="6552728" cy="864096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>
                <a:latin typeface="Bodoni MT Black" pitchFamily="18" charset="0"/>
              </a:rPr>
              <a:t>QUALITY OF ENVIRONMENT</a:t>
            </a:r>
            <a:endParaRPr lang="en-US" sz="3000" dirty="0">
              <a:latin typeface="Bodoni MT Black" pitchFamily="18" charset="0"/>
            </a:endParaRPr>
          </a:p>
        </p:txBody>
      </p:sp>
      <p:pic>
        <p:nvPicPr>
          <p:cNvPr id="22530" name="Picture 2" descr="http://static.bnr.bg/gallery/95/95264615956473dcde18049f5452aeaa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9" y="4653136"/>
            <a:ext cx="2663321" cy="1656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2" name="Picture 4" descr="Резултат с изображение за ЕЗЕРА БУРГАС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83768" y="4653136"/>
            <a:ext cx="3129477" cy="1656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2534" name="AutoShape 6" descr="Резултат с изображение за ДРОН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0" name="Group 27"/>
          <p:cNvGrpSpPr/>
          <p:nvPr/>
        </p:nvGrpSpPr>
        <p:grpSpPr>
          <a:xfrm>
            <a:off x="0" y="188640"/>
            <a:ext cx="5063796" cy="1584176"/>
            <a:chOff x="492560" y="3807017"/>
            <a:chExt cx="8183896" cy="1910003"/>
          </a:xfrm>
        </p:grpSpPr>
        <p:pic>
          <p:nvPicPr>
            <p:cNvPr id="21" name="Picture 28" descr="http://www.vmro.bg/media/blogposts/images/1278232197_email-icon.jpg">
              <a:hlinkClick r:id="rId9"/>
            </p:cNvPr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 rot="627201">
              <a:off x="4517893" y="4039836"/>
              <a:ext cx="2518150" cy="1677184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grpSp>
          <p:nvGrpSpPr>
            <p:cNvPr id="22" name="Group 28"/>
            <p:cNvGrpSpPr>
              <a:grpSpLocks/>
            </p:cNvGrpSpPr>
            <p:nvPr/>
          </p:nvGrpSpPr>
          <p:grpSpPr bwMode="auto">
            <a:xfrm>
              <a:off x="3786000" y="3807017"/>
              <a:ext cx="4890456" cy="1765004"/>
              <a:chOff x="1095" y="5677"/>
              <a:chExt cx="10480" cy="3724"/>
            </a:xfrm>
          </p:grpSpPr>
          <p:sp>
            <p:nvSpPr>
              <p:cNvPr id="24" name="Freeform 4"/>
              <p:cNvSpPr>
                <a:spLocks/>
              </p:cNvSpPr>
              <p:nvPr/>
            </p:nvSpPr>
            <p:spPr bwMode="auto">
              <a:xfrm>
                <a:off x="1095" y="5677"/>
                <a:ext cx="10480" cy="3724"/>
              </a:xfrm>
              <a:custGeom>
                <a:avLst/>
                <a:gdLst/>
                <a:ahLst/>
                <a:cxnLst>
                  <a:cxn ang="0">
                    <a:pos x="3930" y="1837"/>
                  </a:cxn>
                  <a:cxn ang="0">
                    <a:pos x="5385" y="247"/>
                  </a:cxn>
                  <a:cxn ang="0">
                    <a:pos x="10050" y="3322"/>
                  </a:cxn>
                  <a:cxn ang="0">
                    <a:pos x="7965" y="2662"/>
                  </a:cxn>
                  <a:cxn ang="0">
                    <a:pos x="0" y="1792"/>
                  </a:cxn>
                </a:cxnLst>
                <a:rect l="0" t="0" r="r" b="b"/>
                <a:pathLst>
                  <a:path w="10480" h="3724">
                    <a:moveTo>
                      <a:pt x="3930" y="1837"/>
                    </a:moveTo>
                    <a:cubicBezTo>
                      <a:pt x="4147" y="918"/>
                      <a:pt x="4365" y="0"/>
                      <a:pt x="5385" y="247"/>
                    </a:cubicBezTo>
                    <a:cubicBezTo>
                      <a:pt x="6405" y="494"/>
                      <a:pt x="9620" y="2920"/>
                      <a:pt x="10050" y="3322"/>
                    </a:cubicBezTo>
                    <a:cubicBezTo>
                      <a:pt x="10480" y="3724"/>
                      <a:pt x="9640" y="2917"/>
                      <a:pt x="7965" y="2662"/>
                    </a:cubicBezTo>
                    <a:cubicBezTo>
                      <a:pt x="6290" y="2407"/>
                      <a:pt x="1327" y="1937"/>
                      <a:pt x="0" y="1792"/>
                    </a:cubicBezTo>
                  </a:path>
                </a:pathLst>
              </a:custGeom>
              <a:noFill/>
              <a:ln w="28575">
                <a:solidFill>
                  <a:srgbClr val="548DD4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5"/>
              <p:cNvSpPr>
                <a:spLocks/>
              </p:cNvSpPr>
              <p:nvPr/>
            </p:nvSpPr>
            <p:spPr bwMode="auto">
              <a:xfrm>
                <a:off x="1932" y="7169"/>
                <a:ext cx="8385" cy="1417"/>
              </a:xfrm>
              <a:custGeom>
                <a:avLst/>
                <a:gdLst/>
                <a:ahLst/>
                <a:cxnLst>
                  <a:cxn ang="0">
                    <a:pos x="0" y="1372"/>
                  </a:cxn>
                  <a:cxn ang="0">
                    <a:pos x="7260" y="7"/>
                  </a:cxn>
                  <a:cxn ang="0">
                    <a:pos x="6750" y="1417"/>
                  </a:cxn>
                </a:cxnLst>
                <a:rect l="0" t="0" r="r" b="b"/>
                <a:pathLst>
                  <a:path w="8385" h="1417">
                    <a:moveTo>
                      <a:pt x="0" y="1372"/>
                    </a:moveTo>
                    <a:cubicBezTo>
                      <a:pt x="3067" y="686"/>
                      <a:pt x="6135" y="0"/>
                      <a:pt x="7260" y="7"/>
                    </a:cubicBezTo>
                    <a:cubicBezTo>
                      <a:pt x="8385" y="14"/>
                      <a:pt x="6835" y="1182"/>
                      <a:pt x="6750" y="1417"/>
                    </a:cubicBezTo>
                  </a:path>
                </a:pathLst>
              </a:custGeom>
              <a:noFill/>
              <a:ln w="19050">
                <a:solidFill>
                  <a:srgbClr val="E36C0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26" name="Picture 6" descr="ANd9GcSCjKOSjsCRsnM4IGDY1VYKG-PmyDhAaCcZXpaqdht9PCqSkLqsQw">
                <a:hlinkClick r:id="rId11"/>
              </p:cNvPr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8969" y="6075"/>
                <a:ext cx="2070" cy="927"/>
              </a:xfrm>
              <a:prstGeom prst="rect">
                <a:avLst/>
              </a:prstGeom>
              <a:noFill/>
            </p:spPr>
          </p:pic>
        </p:grpSp>
        <p:sp>
          <p:nvSpPr>
            <p:cNvPr id="23" name="Rectangle 22"/>
            <p:cNvSpPr/>
            <p:nvPr/>
          </p:nvSpPr>
          <p:spPr>
            <a:xfrm>
              <a:off x="492560" y="4192249"/>
              <a:ext cx="7668343" cy="115034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en-US" sz="5600" b="1" cap="none" spc="0" dirty="0" smtClean="0">
                  <a:ln w="50800"/>
                  <a:solidFill>
                    <a:schemeClr val="bg1">
                      <a:shade val="50000"/>
                    </a:schemeClr>
                  </a:solidFill>
                  <a:effectLst/>
                  <a:latin typeface="Bodoni MT Black" pitchFamily="18" charset="0"/>
                </a:rPr>
                <a:t>BURG      S</a:t>
              </a:r>
              <a:endParaRPr lang="en-US" sz="5600" b="1" cap="none" spc="0" dirty="0">
                <a:ln w="50800"/>
                <a:solidFill>
                  <a:schemeClr val="bg1">
                    <a:shade val="50000"/>
                  </a:schemeClr>
                </a:solidFill>
                <a:effectLst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2339752" y="791706"/>
            <a:ext cx="619268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500" dirty="0" smtClean="0">
                <a:solidFill>
                  <a:schemeClr val="bg1">
                    <a:lumMod val="50000"/>
                  </a:schemeClr>
                </a:solidFill>
                <a:latin typeface="Bodoni MT Black" pitchFamily="18" charset="0"/>
              </a:rPr>
              <a:t>GROWING SMARTER</a:t>
            </a:r>
            <a:endParaRPr lang="en-US" sz="2500" dirty="0">
              <a:solidFill>
                <a:schemeClr val="bg1">
                  <a:lumMod val="50000"/>
                </a:schemeClr>
              </a:solidFill>
              <a:latin typeface="Bodoni MT Black" pitchFamily="18" charset="0"/>
            </a:endParaRPr>
          </a:p>
        </p:txBody>
      </p:sp>
      <p:pic>
        <p:nvPicPr>
          <p:cNvPr id="29" name="Picture 4" descr="logo">
            <a:hlinkClick r:id="rId13" tooltip="&quot;Начална страница&quot;"/>
          </p:cNvPr>
          <p:cNvPicPr>
            <a:picLocks noChangeAspect="1" noChangeArrowheads="1"/>
          </p:cNvPicPr>
          <p:nvPr/>
        </p:nvPicPr>
        <p:blipFill>
          <a:blip r:embed="rId14" r:link="rId15" cstate="print"/>
          <a:srcRect/>
          <a:stretch>
            <a:fillRect/>
          </a:stretch>
        </p:blipFill>
        <p:spPr bwMode="auto">
          <a:xfrm>
            <a:off x="8283528" y="5805264"/>
            <a:ext cx="608952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Резултат с изображение за smart city presentation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b="14698"/>
          <a:stretch>
            <a:fillRect/>
          </a:stretch>
        </p:blipFill>
        <p:spPr bwMode="auto">
          <a:xfrm>
            <a:off x="0" y="1810587"/>
            <a:ext cx="9144000" cy="5074797"/>
          </a:xfrm>
          <a:prstGeom prst="rect">
            <a:avLst/>
          </a:prstGeom>
          <a:noFill/>
        </p:spPr>
      </p:pic>
      <p:sp>
        <p:nvSpPr>
          <p:cNvPr id="1032" name="AutoShape 8" descr="Резултат с изображение за city images burgas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6" name="AutoShape 22" descr="Резултат с изображение за @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8" name="AutoShape 24" descr="Резултат с изображение за @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95536" y="2132856"/>
            <a:ext cx="6552728" cy="864096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>
                <a:latin typeface="Bodoni MT Black" pitchFamily="18" charset="0"/>
              </a:rPr>
              <a:t>E-SERVICES</a:t>
            </a:r>
            <a:endParaRPr lang="en-US" sz="3000" dirty="0">
              <a:latin typeface="Bodoni MT Black" pitchFamily="18" charset="0"/>
            </a:endParaRPr>
          </a:p>
        </p:txBody>
      </p:sp>
      <p:pic>
        <p:nvPicPr>
          <p:cNvPr id="18" name="Picture 9"/>
          <p:cNvPicPr>
            <a:picLocks noChangeAspect="1" noChangeArrowheads="1"/>
          </p:cNvPicPr>
          <p:nvPr/>
        </p:nvPicPr>
        <p:blipFill>
          <a:blip r:embed="rId3" cstate="print"/>
          <a:srcRect l="1629"/>
          <a:stretch>
            <a:fillRect/>
          </a:stretch>
        </p:blipFill>
        <p:spPr bwMode="auto">
          <a:xfrm>
            <a:off x="432412" y="4653136"/>
            <a:ext cx="2713252" cy="17281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2915816" y="4653136"/>
            <a:ext cx="1763486" cy="17281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6" name="Picture 8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 b="16315"/>
          <a:stretch>
            <a:fillRect/>
          </a:stretch>
        </p:blipFill>
        <p:spPr bwMode="auto">
          <a:xfrm>
            <a:off x="4788024" y="4653594"/>
            <a:ext cx="2232248" cy="17277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2" name="Right Arrow 11"/>
          <p:cNvSpPr/>
          <p:nvPr/>
        </p:nvSpPr>
        <p:spPr>
          <a:xfrm>
            <a:off x="395536" y="2132856"/>
            <a:ext cx="8208912" cy="3312368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0" tIns="0" rIns="0" bIns="0" rtlCol="0" anchor="t" anchorCtr="0"/>
          <a:lstStyle/>
          <a:p>
            <a:pPr>
              <a:buFontTx/>
              <a:buChar char="-"/>
            </a:pPr>
            <a:endParaRPr lang="en-GB" sz="1400" dirty="0" smtClean="0">
              <a:solidFill>
                <a:schemeClr val="accent2">
                  <a:lumMod val="75000"/>
                </a:schemeClr>
              </a:solidFill>
              <a:latin typeface="Bodoni MT Black" pitchFamily="18" charset="0"/>
            </a:endParaRPr>
          </a:p>
          <a:p>
            <a:pPr>
              <a:buBlip>
                <a:blip r:embed="rId6"/>
              </a:buBlip>
            </a:pP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  <a:latin typeface="Bodoni MT Black" pitchFamily="18" charset="0"/>
              </a:rPr>
              <a:t>ADMINISTRATIVE SERVICES </a:t>
            </a:r>
          </a:p>
          <a:p>
            <a:pPr>
              <a:buBlip>
                <a:blip r:embed="rId6"/>
              </a:buBlip>
            </a:pPr>
            <a:endParaRPr lang="en-GB" sz="600" dirty="0" smtClean="0">
              <a:solidFill>
                <a:schemeClr val="accent2">
                  <a:lumMod val="75000"/>
                </a:schemeClr>
              </a:solidFill>
              <a:latin typeface="Bodoni MT Black" pitchFamily="18" charset="0"/>
            </a:endParaRPr>
          </a:p>
          <a:p>
            <a:pPr>
              <a:buBlip>
                <a:blip r:embed="rId6"/>
              </a:buBlip>
            </a:pP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  <a:latin typeface="Bodoni MT Black" pitchFamily="18" charset="0"/>
              </a:rPr>
              <a:t>BURGAS CARD</a:t>
            </a:r>
          </a:p>
          <a:p>
            <a:pPr>
              <a:buBlip>
                <a:blip r:embed="rId6"/>
              </a:buBlip>
            </a:pPr>
            <a:endParaRPr lang="en-GB" sz="600" dirty="0" smtClean="0">
              <a:solidFill>
                <a:schemeClr val="accent2">
                  <a:lumMod val="75000"/>
                </a:schemeClr>
              </a:solidFill>
              <a:latin typeface="Bodoni MT Black" pitchFamily="18" charset="0"/>
            </a:endParaRPr>
          </a:p>
          <a:p>
            <a:pPr>
              <a:buBlip>
                <a:blip r:embed="rId6"/>
              </a:buBlip>
            </a:pP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  <a:latin typeface="Bodoni MT Black" pitchFamily="18" charset="0"/>
              </a:rPr>
              <a:t>TOURIST PORTAL AND MOBILE APPLICATION</a:t>
            </a:r>
          </a:p>
          <a:p>
            <a:pPr>
              <a:buBlip>
                <a:blip r:embed="rId6"/>
              </a:buBlip>
            </a:pPr>
            <a:endParaRPr lang="en-GB" sz="600" dirty="0" smtClean="0">
              <a:solidFill>
                <a:schemeClr val="accent2">
                  <a:lumMod val="75000"/>
                </a:schemeClr>
              </a:solidFill>
              <a:latin typeface="Bodoni MT Black" pitchFamily="18" charset="0"/>
            </a:endParaRPr>
          </a:p>
          <a:p>
            <a:pPr>
              <a:buBlip>
                <a:blip r:embed="rId6"/>
              </a:buBlip>
            </a:pP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  <a:latin typeface="Bodoni MT Black" pitchFamily="18" charset="0"/>
              </a:rPr>
              <a:t>SMART POINT BURGAS</a:t>
            </a:r>
          </a:p>
          <a:p>
            <a:pPr>
              <a:buFontTx/>
              <a:buChar char="-"/>
            </a:pPr>
            <a:endParaRPr lang="en-US" sz="1400" dirty="0">
              <a:solidFill>
                <a:schemeClr val="accent2">
                  <a:lumMod val="75000"/>
                </a:schemeClr>
              </a:solidFill>
              <a:latin typeface="Bodoni MT Black" pitchFamily="18" charset="0"/>
            </a:endParaRPr>
          </a:p>
        </p:txBody>
      </p:sp>
      <p:grpSp>
        <p:nvGrpSpPr>
          <p:cNvPr id="20" name="Group 27"/>
          <p:cNvGrpSpPr/>
          <p:nvPr/>
        </p:nvGrpSpPr>
        <p:grpSpPr>
          <a:xfrm>
            <a:off x="0" y="188640"/>
            <a:ext cx="5063796" cy="1584176"/>
            <a:chOff x="492560" y="3807017"/>
            <a:chExt cx="8183896" cy="1910003"/>
          </a:xfrm>
        </p:grpSpPr>
        <p:pic>
          <p:nvPicPr>
            <p:cNvPr id="21" name="Picture 28" descr="http://www.vmro.bg/media/blogposts/images/1278232197_email-icon.jpg">
              <a:hlinkClick r:id="rId7"/>
            </p:cNvPr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 rot="627201">
              <a:off x="4517893" y="4039836"/>
              <a:ext cx="2518150" cy="1677184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grpSp>
          <p:nvGrpSpPr>
            <p:cNvPr id="22" name="Group 28"/>
            <p:cNvGrpSpPr>
              <a:grpSpLocks/>
            </p:cNvGrpSpPr>
            <p:nvPr/>
          </p:nvGrpSpPr>
          <p:grpSpPr bwMode="auto">
            <a:xfrm>
              <a:off x="3786000" y="3807017"/>
              <a:ext cx="4890456" cy="1765004"/>
              <a:chOff x="1095" y="5677"/>
              <a:chExt cx="10480" cy="3724"/>
            </a:xfrm>
          </p:grpSpPr>
          <p:sp>
            <p:nvSpPr>
              <p:cNvPr id="24" name="Freeform 4"/>
              <p:cNvSpPr>
                <a:spLocks/>
              </p:cNvSpPr>
              <p:nvPr/>
            </p:nvSpPr>
            <p:spPr bwMode="auto">
              <a:xfrm>
                <a:off x="1095" y="5677"/>
                <a:ext cx="10480" cy="3724"/>
              </a:xfrm>
              <a:custGeom>
                <a:avLst/>
                <a:gdLst/>
                <a:ahLst/>
                <a:cxnLst>
                  <a:cxn ang="0">
                    <a:pos x="3930" y="1837"/>
                  </a:cxn>
                  <a:cxn ang="0">
                    <a:pos x="5385" y="247"/>
                  </a:cxn>
                  <a:cxn ang="0">
                    <a:pos x="10050" y="3322"/>
                  </a:cxn>
                  <a:cxn ang="0">
                    <a:pos x="7965" y="2662"/>
                  </a:cxn>
                  <a:cxn ang="0">
                    <a:pos x="0" y="1792"/>
                  </a:cxn>
                </a:cxnLst>
                <a:rect l="0" t="0" r="r" b="b"/>
                <a:pathLst>
                  <a:path w="10480" h="3724">
                    <a:moveTo>
                      <a:pt x="3930" y="1837"/>
                    </a:moveTo>
                    <a:cubicBezTo>
                      <a:pt x="4147" y="918"/>
                      <a:pt x="4365" y="0"/>
                      <a:pt x="5385" y="247"/>
                    </a:cubicBezTo>
                    <a:cubicBezTo>
                      <a:pt x="6405" y="494"/>
                      <a:pt x="9620" y="2920"/>
                      <a:pt x="10050" y="3322"/>
                    </a:cubicBezTo>
                    <a:cubicBezTo>
                      <a:pt x="10480" y="3724"/>
                      <a:pt x="9640" y="2917"/>
                      <a:pt x="7965" y="2662"/>
                    </a:cubicBezTo>
                    <a:cubicBezTo>
                      <a:pt x="6290" y="2407"/>
                      <a:pt x="1327" y="1937"/>
                      <a:pt x="0" y="1792"/>
                    </a:cubicBezTo>
                  </a:path>
                </a:pathLst>
              </a:custGeom>
              <a:noFill/>
              <a:ln w="28575">
                <a:solidFill>
                  <a:srgbClr val="548DD4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5"/>
              <p:cNvSpPr>
                <a:spLocks/>
              </p:cNvSpPr>
              <p:nvPr/>
            </p:nvSpPr>
            <p:spPr bwMode="auto">
              <a:xfrm>
                <a:off x="1932" y="7169"/>
                <a:ext cx="8385" cy="1417"/>
              </a:xfrm>
              <a:custGeom>
                <a:avLst/>
                <a:gdLst/>
                <a:ahLst/>
                <a:cxnLst>
                  <a:cxn ang="0">
                    <a:pos x="0" y="1372"/>
                  </a:cxn>
                  <a:cxn ang="0">
                    <a:pos x="7260" y="7"/>
                  </a:cxn>
                  <a:cxn ang="0">
                    <a:pos x="6750" y="1417"/>
                  </a:cxn>
                </a:cxnLst>
                <a:rect l="0" t="0" r="r" b="b"/>
                <a:pathLst>
                  <a:path w="8385" h="1417">
                    <a:moveTo>
                      <a:pt x="0" y="1372"/>
                    </a:moveTo>
                    <a:cubicBezTo>
                      <a:pt x="3067" y="686"/>
                      <a:pt x="6135" y="0"/>
                      <a:pt x="7260" y="7"/>
                    </a:cubicBezTo>
                    <a:cubicBezTo>
                      <a:pt x="8385" y="14"/>
                      <a:pt x="6835" y="1182"/>
                      <a:pt x="6750" y="1417"/>
                    </a:cubicBezTo>
                  </a:path>
                </a:pathLst>
              </a:custGeom>
              <a:noFill/>
              <a:ln w="19050">
                <a:solidFill>
                  <a:srgbClr val="E36C0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26" name="Picture 6" descr="ANd9GcSCjKOSjsCRsnM4IGDY1VYKG-PmyDhAaCcZXpaqdht9PCqSkLqsQw">
                <a:hlinkClick r:id="rId9"/>
              </p:cNvPr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8969" y="6075"/>
                <a:ext cx="2070" cy="927"/>
              </a:xfrm>
              <a:prstGeom prst="rect">
                <a:avLst/>
              </a:prstGeom>
              <a:noFill/>
            </p:spPr>
          </p:pic>
        </p:grpSp>
        <p:sp>
          <p:nvSpPr>
            <p:cNvPr id="23" name="Rectangle 22"/>
            <p:cNvSpPr/>
            <p:nvPr/>
          </p:nvSpPr>
          <p:spPr>
            <a:xfrm>
              <a:off x="492560" y="4192249"/>
              <a:ext cx="7668343" cy="115034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en-US" sz="5600" b="1" cap="none" spc="0" dirty="0" smtClean="0">
                  <a:ln w="50800"/>
                  <a:solidFill>
                    <a:schemeClr val="bg1">
                      <a:shade val="50000"/>
                    </a:schemeClr>
                  </a:solidFill>
                  <a:effectLst/>
                  <a:latin typeface="Bodoni MT Black" pitchFamily="18" charset="0"/>
                </a:rPr>
                <a:t>BURG      S</a:t>
              </a:r>
              <a:endParaRPr lang="en-US" sz="5600" b="1" cap="none" spc="0" dirty="0">
                <a:ln w="50800"/>
                <a:solidFill>
                  <a:schemeClr val="bg1">
                    <a:shade val="50000"/>
                  </a:schemeClr>
                </a:solidFill>
                <a:effectLst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2339752" y="791706"/>
            <a:ext cx="619268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500" dirty="0" smtClean="0">
                <a:solidFill>
                  <a:schemeClr val="bg1">
                    <a:lumMod val="50000"/>
                  </a:schemeClr>
                </a:solidFill>
                <a:latin typeface="Bodoni MT Black" pitchFamily="18" charset="0"/>
              </a:rPr>
              <a:t>GROWING SMARTER</a:t>
            </a:r>
            <a:endParaRPr lang="en-US" sz="2500" dirty="0">
              <a:solidFill>
                <a:schemeClr val="bg1">
                  <a:lumMod val="50000"/>
                </a:schemeClr>
              </a:solidFill>
              <a:latin typeface="Bodoni MT Black" pitchFamily="18" charset="0"/>
            </a:endParaRPr>
          </a:p>
        </p:txBody>
      </p:sp>
      <p:pic>
        <p:nvPicPr>
          <p:cNvPr id="29" name="Picture 4" descr="logo">
            <a:hlinkClick r:id="rId11" tooltip="&quot;Начална страница&quot;"/>
          </p:cNvPr>
          <p:cNvPicPr>
            <a:picLocks noChangeAspect="1" noChangeArrowheads="1"/>
          </p:cNvPicPr>
          <p:nvPr/>
        </p:nvPicPr>
        <p:blipFill>
          <a:blip r:embed="rId12" r:link="rId13" cstate="print"/>
          <a:srcRect/>
          <a:stretch>
            <a:fillRect/>
          </a:stretch>
        </p:blipFill>
        <p:spPr bwMode="auto">
          <a:xfrm>
            <a:off x="8283528" y="5805264"/>
            <a:ext cx="608952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Резултат с изображение за smart city presentation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b="14698"/>
          <a:stretch>
            <a:fillRect/>
          </a:stretch>
        </p:blipFill>
        <p:spPr bwMode="auto">
          <a:xfrm>
            <a:off x="0" y="1810587"/>
            <a:ext cx="9144000" cy="5074797"/>
          </a:xfrm>
          <a:prstGeom prst="rect">
            <a:avLst/>
          </a:prstGeom>
          <a:noFill/>
        </p:spPr>
      </p:pic>
      <p:sp>
        <p:nvSpPr>
          <p:cNvPr id="1032" name="AutoShape 8" descr="Резултат с изображение за city images burgas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6" name="AutoShape 22" descr="Резултат с изображение за @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8" name="AutoShape 24" descr="Резултат с изображение за @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395536" y="2132856"/>
            <a:ext cx="8208912" cy="3312368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0" tIns="0" rIns="0" bIns="0" rtlCol="0" anchor="t" anchorCtr="0"/>
          <a:lstStyle/>
          <a:p>
            <a:pPr>
              <a:buFontTx/>
              <a:buChar char="-"/>
            </a:pPr>
            <a:endParaRPr lang="en-GB" sz="3200" dirty="0" smtClean="0">
              <a:solidFill>
                <a:schemeClr val="accent2">
                  <a:lumMod val="75000"/>
                </a:schemeClr>
              </a:solidFill>
              <a:latin typeface="Bodoni MT Black" pitchFamily="18" charset="0"/>
            </a:endParaRPr>
          </a:p>
          <a:p>
            <a:r>
              <a:rPr lang="en-GB" sz="3200" dirty="0" smtClean="0">
                <a:solidFill>
                  <a:schemeClr val="accent2">
                    <a:lumMod val="75000"/>
                  </a:schemeClr>
                </a:solidFill>
                <a:latin typeface="Bodoni MT Black" pitchFamily="18" charset="0"/>
              </a:rPr>
              <a:t>THANK YOU FOR YOUR ATTENTION!</a:t>
            </a:r>
          </a:p>
          <a:p>
            <a:pPr>
              <a:buFontTx/>
              <a:buChar char="-"/>
            </a:pPr>
            <a:endParaRPr lang="en-US" sz="3200" dirty="0">
              <a:solidFill>
                <a:schemeClr val="accent2">
                  <a:lumMod val="75000"/>
                </a:schemeClr>
              </a:solidFill>
              <a:latin typeface="Bodoni MT Black" pitchFamily="18" charset="0"/>
            </a:endParaRPr>
          </a:p>
        </p:txBody>
      </p:sp>
      <p:grpSp>
        <p:nvGrpSpPr>
          <p:cNvPr id="20" name="Group 27"/>
          <p:cNvGrpSpPr/>
          <p:nvPr/>
        </p:nvGrpSpPr>
        <p:grpSpPr>
          <a:xfrm>
            <a:off x="0" y="188640"/>
            <a:ext cx="5063796" cy="1584176"/>
            <a:chOff x="492560" y="3807017"/>
            <a:chExt cx="8183896" cy="1910003"/>
          </a:xfrm>
        </p:grpSpPr>
        <p:pic>
          <p:nvPicPr>
            <p:cNvPr id="21" name="Picture 28" descr="http://www.vmro.bg/media/blogposts/images/1278232197_email-icon.jpg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627201">
              <a:off x="4517893" y="4039836"/>
              <a:ext cx="2518150" cy="1677184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grpSp>
          <p:nvGrpSpPr>
            <p:cNvPr id="22" name="Group 28"/>
            <p:cNvGrpSpPr>
              <a:grpSpLocks/>
            </p:cNvGrpSpPr>
            <p:nvPr/>
          </p:nvGrpSpPr>
          <p:grpSpPr bwMode="auto">
            <a:xfrm>
              <a:off x="3786000" y="3807017"/>
              <a:ext cx="4890456" cy="1765004"/>
              <a:chOff x="1095" y="5677"/>
              <a:chExt cx="10480" cy="3724"/>
            </a:xfrm>
          </p:grpSpPr>
          <p:sp>
            <p:nvSpPr>
              <p:cNvPr id="24" name="Freeform 4"/>
              <p:cNvSpPr>
                <a:spLocks/>
              </p:cNvSpPr>
              <p:nvPr/>
            </p:nvSpPr>
            <p:spPr bwMode="auto">
              <a:xfrm>
                <a:off x="1095" y="5677"/>
                <a:ext cx="10480" cy="3724"/>
              </a:xfrm>
              <a:custGeom>
                <a:avLst/>
                <a:gdLst/>
                <a:ahLst/>
                <a:cxnLst>
                  <a:cxn ang="0">
                    <a:pos x="3930" y="1837"/>
                  </a:cxn>
                  <a:cxn ang="0">
                    <a:pos x="5385" y="247"/>
                  </a:cxn>
                  <a:cxn ang="0">
                    <a:pos x="10050" y="3322"/>
                  </a:cxn>
                  <a:cxn ang="0">
                    <a:pos x="7965" y="2662"/>
                  </a:cxn>
                  <a:cxn ang="0">
                    <a:pos x="0" y="1792"/>
                  </a:cxn>
                </a:cxnLst>
                <a:rect l="0" t="0" r="r" b="b"/>
                <a:pathLst>
                  <a:path w="10480" h="3724">
                    <a:moveTo>
                      <a:pt x="3930" y="1837"/>
                    </a:moveTo>
                    <a:cubicBezTo>
                      <a:pt x="4147" y="918"/>
                      <a:pt x="4365" y="0"/>
                      <a:pt x="5385" y="247"/>
                    </a:cubicBezTo>
                    <a:cubicBezTo>
                      <a:pt x="6405" y="494"/>
                      <a:pt x="9620" y="2920"/>
                      <a:pt x="10050" y="3322"/>
                    </a:cubicBezTo>
                    <a:cubicBezTo>
                      <a:pt x="10480" y="3724"/>
                      <a:pt x="9640" y="2917"/>
                      <a:pt x="7965" y="2662"/>
                    </a:cubicBezTo>
                    <a:cubicBezTo>
                      <a:pt x="6290" y="2407"/>
                      <a:pt x="1327" y="1937"/>
                      <a:pt x="0" y="1792"/>
                    </a:cubicBezTo>
                  </a:path>
                </a:pathLst>
              </a:custGeom>
              <a:noFill/>
              <a:ln w="28575">
                <a:solidFill>
                  <a:srgbClr val="548DD4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5"/>
              <p:cNvSpPr>
                <a:spLocks/>
              </p:cNvSpPr>
              <p:nvPr/>
            </p:nvSpPr>
            <p:spPr bwMode="auto">
              <a:xfrm>
                <a:off x="1932" y="7169"/>
                <a:ext cx="8385" cy="1417"/>
              </a:xfrm>
              <a:custGeom>
                <a:avLst/>
                <a:gdLst/>
                <a:ahLst/>
                <a:cxnLst>
                  <a:cxn ang="0">
                    <a:pos x="0" y="1372"/>
                  </a:cxn>
                  <a:cxn ang="0">
                    <a:pos x="7260" y="7"/>
                  </a:cxn>
                  <a:cxn ang="0">
                    <a:pos x="6750" y="1417"/>
                  </a:cxn>
                </a:cxnLst>
                <a:rect l="0" t="0" r="r" b="b"/>
                <a:pathLst>
                  <a:path w="8385" h="1417">
                    <a:moveTo>
                      <a:pt x="0" y="1372"/>
                    </a:moveTo>
                    <a:cubicBezTo>
                      <a:pt x="3067" y="686"/>
                      <a:pt x="6135" y="0"/>
                      <a:pt x="7260" y="7"/>
                    </a:cubicBezTo>
                    <a:cubicBezTo>
                      <a:pt x="8385" y="14"/>
                      <a:pt x="6835" y="1182"/>
                      <a:pt x="6750" y="1417"/>
                    </a:cubicBezTo>
                  </a:path>
                </a:pathLst>
              </a:custGeom>
              <a:noFill/>
              <a:ln w="19050">
                <a:solidFill>
                  <a:srgbClr val="E36C0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26" name="Picture 6" descr="ANd9GcSCjKOSjsCRsnM4IGDY1VYKG-PmyDhAaCcZXpaqdht9PCqSkLqsQw">
                <a:hlinkClick r:id="rId5"/>
              </p:cNvPr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8969" y="6075"/>
                <a:ext cx="2070" cy="927"/>
              </a:xfrm>
              <a:prstGeom prst="rect">
                <a:avLst/>
              </a:prstGeom>
              <a:noFill/>
            </p:spPr>
          </p:pic>
        </p:grpSp>
        <p:sp>
          <p:nvSpPr>
            <p:cNvPr id="23" name="Rectangle 22"/>
            <p:cNvSpPr/>
            <p:nvPr/>
          </p:nvSpPr>
          <p:spPr>
            <a:xfrm>
              <a:off x="492560" y="4192249"/>
              <a:ext cx="7668343" cy="115034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en-US" sz="5600" b="1" cap="none" spc="0" dirty="0" smtClean="0">
                  <a:ln w="50800"/>
                  <a:solidFill>
                    <a:schemeClr val="bg1">
                      <a:shade val="50000"/>
                    </a:schemeClr>
                  </a:solidFill>
                  <a:effectLst/>
                  <a:latin typeface="Bodoni MT Black" pitchFamily="18" charset="0"/>
                </a:rPr>
                <a:t>BURG      S</a:t>
              </a:r>
              <a:endParaRPr lang="en-US" sz="5600" b="1" cap="none" spc="0" dirty="0">
                <a:ln w="50800"/>
                <a:solidFill>
                  <a:schemeClr val="bg1">
                    <a:shade val="50000"/>
                  </a:schemeClr>
                </a:solidFill>
                <a:effectLst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2339752" y="791706"/>
            <a:ext cx="619268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500" dirty="0" smtClean="0">
                <a:solidFill>
                  <a:schemeClr val="bg1">
                    <a:lumMod val="50000"/>
                  </a:schemeClr>
                </a:solidFill>
                <a:latin typeface="Bodoni MT Black" pitchFamily="18" charset="0"/>
              </a:rPr>
              <a:t>GROWING SMARTER</a:t>
            </a:r>
            <a:endParaRPr lang="en-US" sz="2500" dirty="0">
              <a:solidFill>
                <a:schemeClr val="bg1">
                  <a:lumMod val="50000"/>
                </a:schemeClr>
              </a:solidFill>
              <a:latin typeface="Bodoni MT Black" pitchFamily="18" charset="0"/>
            </a:endParaRPr>
          </a:p>
        </p:txBody>
      </p:sp>
      <p:pic>
        <p:nvPicPr>
          <p:cNvPr id="29" name="Picture 4" descr="logo">
            <a:hlinkClick r:id="rId7" tooltip="&quot;Начална страница&quot;"/>
          </p:cNvPr>
          <p:cNvPicPr>
            <a:picLocks noChangeAspect="1" noChangeArrowheads="1"/>
          </p:cNvPicPr>
          <p:nvPr/>
        </p:nvPicPr>
        <p:blipFill>
          <a:blip r:embed="rId8" r:link="rId9" cstate="print"/>
          <a:srcRect/>
          <a:stretch>
            <a:fillRect/>
          </a:stretch>
        </p:blipFill>
        <p:spPr bwMode="auto">
          <a:xfrm>
            <a:off x="8283528" y="5805264"/>
            <a:ext cx="608952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Резултат с изображение за smart city presentation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b="20997"/>
          <a:stretch>
            <a:fillRect/>
          </a:stretch>
        </p:blipFill>
        <p:spPr bwMode="auto">
          <a:xfrm>
            <a:off x="0" y="2185371"/>
            <a:ext cx="9144000" cy="4700013"/>
          </a:xfrm>
          <a:prstGeom prst="rect">
            <a:avLst/>
          </a:prstGeom>
          <a:noFill/>
        </p:spPr>
      </p:pic>
      <p:sp>
        <p:nvSpPr>
          <p:cNvPr id="12" name="Right Arrow 11"/>
          <p:cNvSpPr/>
          <p:nvPr/>
        </p:nvSpPr>
        <p:spPr>
          <a:xfrm>
            <a:off x="467544" y="2276872"/>
            <a:ext cx="8208912" cy="3384376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GB" dirty="0" smtClean="0">
              <a:solidFill>
                <a:schemeClr val="accent2">
                  <a:lumMod val="75000"/>
                </a:schemeClr>
              </a:solidFill>
              <a:latin typeface="Bodoni MT Black" pitchFamily="18" charset="0"/>
            </a:endParaRPr>
          </a:p>
          <a:p>
            <a:pPr algn="ctr"/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latin typeface="Bodoni MT Black" pitchFamily="18" charset="0"/>
              </a:rPr>
              <a:t>LIVEABLE AND RESILIENT CITY PROVIDING FOR A BETTER QUALITY OF LIFE OF ITS CITIZENS AND IMPROVEMENT OF URBAN INDICATORS THROUGH SMART AND EFFICIENT RESOURCE MANAGEMENT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Bodoni MT Black" pitchFamily="18" charset="0"/>
            </a:endParaRPr>
          </a:p>
        </p:txBody>
      </p:sp>
      <p:sp>
        <p:nvSpPr>
          <p:cNvPr id="1032" name="AutoShape 8" descr="Резултат с изображение за city images burgas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6" name="AutoShape 22" descr="Резултат с изображение за @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8" name="AutoShape 24" descr="Резултат с изображение за @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27"/>
          <p:cNvGrpSpPr/>
          <p:nvPr/>
        </p:nvGrpSpPr>
        <p:grpSpPr>
          <a:xfrm>
            <a:off x="0" y="620688"/>
            <a:ext cx="5063796" cy="1584176"/>
            <a:chOff x="492560" y="3807017"/>
            <a:chExt cx="8183896" cy="1910003"/>
          </a:xfrm>
        </p:grpSpPr>
        <p:pic>
          <p:nvPicPr>
            <p:cNvPr id="1052" name="Picture 28" descr="http://www.vmro.bg/media/blogposts/images/1278232197_email-icon.jpg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627201">
              <a:off x="4517893" y="4039836"/>
              <a:ext cx="2518150" cy="1677184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3786000" y="3807017"/>
              <a:ext cx="4890456" cy="1765004"/>
              <a:chOff x="1095" y="5677"/>
              <a:chExt cx="10480" cy="3724"/>
            </a:xfrm>
          </p:grpSpPr>
          <p:sp>
            <p:nvSpPr>
              <p:cNvPr id="1028" name="Freeform 4"/>
              <p:cNvSpPr>
                <a:spLocks/>
              </p:cNvSpPr>
              <p:nvPr/>
            </p:nvSpPr>
            <p:spPr bwMode="auto">
              <a:xfrm>
                <a:off x="1095" y="5677"/>
                <a:ext cx="10480" cy="3724"/>
              </a:xfrm>
              <a:custGeom>
                <a:avLst/>
                <a:gdLst/>
                <a:ahLst/>
                <a:cxnLst>
                  <a:cxn ang="0">
                    <a:pos x="3930" y="1837"/>
                  </a:cxn>
                  <a:cxn ang="0">
                    <a:pos x="5385" y="247"/>
                  </a:cxn>
                  <a:cxn ang="0">
                    <a:pos x="10050" y="3322"/>
                  </a:cxn>
                  <a:cxn ang="0">
                    <a:pos x="7965" y="2662"/>
                  </a:cxn>
                  <a:cxn ang="0">
                    <a:pos x="0" y="1792"/>
                  </a:cxn>
                </a:cxnLst>
                <a:rect l="0" t="0" r="r" b="b"/>
                <a:pathLst>
                  <a:path w="10480" h="3724">
                    <a:moveTo>
                      <a:pt x="3930" y="1837"/>
                    </a:moveTo>
                    <a:cubicBezTo>
                      <a:pt x="4147" y="918"/>
                      <a:pt x="4365" y="0"/>
                      <a:pt x="5385" y="247"/>
                    </a:cubicBezTo>
                    <a:cubicBezTo>
                      <a:pt x="6405" y="494"/>
                      <a:pt x="9620" y="2920"/>
                      <a:pt x="10050" y="3322"/>
                    </a:cubicBezTo>
                    <a:cubicBezTo>
                      <a:pt x="10480" y="3724"/>
                      <a:pt x="9640" y="2917"/>
                      <a:pt x="7965" y="2662"/>
                    </a:cubicBezTo>
                    <a:cubicBezTo>
                      <a:pt x="6290" y="2407"/>
                      <a:pt x="1327" y="1937"/>
                      <a:pt x="0" y="1792"/>
                    </a:cubicBezTo>
                  </a:path>
                </a:pathLst>
              </a:custGeom>
              <a:noFill/>
              <a:ln w="28575">
                <a:solidFill>
                  <a:srgbClr val="548DD4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9" name="Freeform 5"/>
              <p:cNvSpPr>
                <a:spLocks/>
              </p:cNvSpPr>
              <p:nvPr/>
            </p:nvSpPr>
            <p:spPr bwMode="auto">
              <a:xfrm>
                <a:off x="1932" y="7169"/>
                <a:ext cx="8385" cy="1417"/>
              </a:xfrm>
              <a:custGeom>
                <a:avLst/>
                <a:gdLst/>
                <a:ahLst/>
                <a:cxnLst>
                  <a:cxn ang="0">
                    <a:pos x="0" y="1372"/>
                  </a:cxn>
                  <a:cxn ang="0">
                    <a:pos x="7260" y="7"/>
                  </a:cxn>
                  <a:cxn ang="0">
                    <a:pos x="6750" y="1417"/>
                  </a:cxn>
                </a:cxnLst>
                <a:rect l="0" t="0" r="r" b="b"/>
                <a:pathLst>
                  <a:path w="8385" h="1417">
                    <a:moveTo>
                      <a:pt x="0" y="1372"/>
                    </a:moveTo>
                    <a:cubicBezTo>
                      <a:pt x="3067" y="686"/>
                      <a:pt x="6135" y="0"/>
                      <a:pt x="7260" y="7"/>
                    </a:cubicBezTo>
                    <a:cubicBezTo>
                      <a:pt x="8385" y="14"/>
                      <a:pt x="6835" y="1182"/>
                      <a:pt x="6750" y="1417"/>
                    </a:cubicBezTo>
                  </a:path>
                </a:pathLst>
              </a:custGeom>
              <a:noFill/>
              <a:ln w="19050">
                <a:solidFill>
                  <a:srgbClr val="E36C0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1030" name="Picture 6" descr="ANd9GcSCjKOSjsCRsnM4IGDY1VYKG-PmyDhAaCcZXpaqdht9PCqSkLqsQw">
                <a:hlinkClick r:id="rId5"/>
              </p:cNvPr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8969" y="6075"/>
                <a:ext cx="2070" cy="927"/>
              </a:xfrm>
              <a:prstGeom prst="rect">
                <a:avLst/>
              </a:prstGeom>
              <a:noFill/>
            </p:spPr>
          </p:pic>
        </p:grpSp>
        <p:sp>
          <p:nvSpPr>
            <p:cNvPr id="27" name="Rectangle 26"/>
            <p:cNvSpPr/>
            <p:nvPr/>
          </p:nvSpPr>
          <p:spPr>
            <a:xfrm>
              <a:off x="492560" y="4192249"/>
              <a:ext cx="7668343" cy="115034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en-US" sz="5600" b="1" cap="none" spc="0" dirty="0" smtClean="0">
                  <a:ln w="50800"/>
                  <a:solidFill>
                    <a:schemeClr val="bg1">
                      <a:shade val="50000"/>
                    </a:schemeClr>
                  </a:solidFill>
                  <a:effectLst/>
                  <a:latin typeface="Bodoni MT Black" pitchFamily="18" charset="0"/>
                </a:rPr>
                <a:t>BURG      S</a:t>
              </a:r>
              <a:endParaRPr lang="en-US" sz="5600" b="1" cap="none" spc="0" dirty="0">
                <a:ln w="50800"/>
                <a:solidFill>
                  <a:schemeClr val="bg1">
                    <a:shade val="50000"/>
                  </a:schemeClr>
                </a:solidFill>
                <a:effectLst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467544" y="2204864"/>
            <a:ext cx="6480720" cy="864096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latin typeface="Bodoni MT Black" pitchFamily="18" charset="0"/>
              </a:rPr>
              <a:t>VISION</a:t>
            </a:r>
            <a:endParaRPr lang="en-US" sz="4000" dirty="0">
              <a:latin typeface="Bodoni MT Black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39752" y="1223754"/>
            <a:ext cx="619268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500" dirty="0" smtClean="0">
                <a:solidFill>
                  <a:schemeClr val="bg1">
                    <a:lumMod val="50000"/>
                  </a:schemeClr>
                </a:solidFill>
                <a:latin typeface="Bodoni MT Black" pitchFamily="18" charset="0"/>
              </a:rPr>
              <a:t>GROWING SMARTER</a:t>
            </a:r>
            <a:endParaRPr lang="en-US" sz="2500" dirty="0">
              <a:solidFill>
                <a:schemeClr val="bg1">
                  <a:lumMod val="50000"/>
                </a:schemeClr>
              </a:solidFill>
              <a:latin typeface="Bodoni MT Black" pitchFamily="18" charset="0"/>
            </a:endParaRPr>
          </a:p>
        </p:txBody>
      </p:sp>
      <p:pic>
        <p:nvPicPr>
          <p:cNvPr id="17" name="Picture 4" descr="logo">
            <a:hlinkClick r:id="rId7" tooltip="&quot;Начална страница&quot;"/>
          </p:cNvPr>
          <p:cNvPicPr>
            <a:picLocks noChangeAspect="1" noChangeArrowheads="1"/>
          </p:cNvPicPr>
          <p:nvPr/>
        </p:nvPicPr>
        <p:blipFill>
          <a:blip r:embed="rId8" r:link="rId9" cstate="print"/>
          <a:srcRect/>
          <a:stretch>
            <a:fillRect/>
          </a:stretch>
        </p:blipFill>
        <p:spPr bwMode="auto">
          <a:xfrm>
            <a:off x="8283528" y="5805264"/>
            <a:ext cx="608952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 descr="Резултат с изображение за smart city presentation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b="14698"/>
          <a:stretch>
            <a:fillRect/>
          </a:stretch>
        </p:blipFill>
        <p:spPr bwMode="auto">
          <a:xfrm>
            <a:off x="0" y="1810587"/>
            <a:ext cx="9144000" cy="5074797"/>
          </a:xfrm>
          <a:prstGeom prst="rect">
            <a:avLst/>
          </a:prstGeom>
          <a:noFill/>
        </p:spPr>
      </p:pic>
      <p:pic>
        <p:nvPicPr>
          <p:cNvPr id="19" name="Картина 10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12677" y="5002139"/>
            <a:ext cx="2835749" cy="15232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Картина 8" descr="????????????????????????????????????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81088" y="5013176"/>
            <a:ext cx="2394968" cy="1512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338" name="Picture 2" descr="Резултат с изображение за централна автобусна спирк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5029847"/>
            <a:ext cx="2232248" cy="14954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32" name="AutoShape 8" descr="Резултат с изображение за city images burgas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6" name="AutoShape 22" descr="Резултат с изображение за @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8" name="AutoShape 24" descr="Резултат с изображение за @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39552" y="1916832"/>
            <a:ext cx="6336704" cy="100811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800" dirty="0" smtClean="0">
                <a:latin typeface="Bodoni MT Black" pitchFamily="18" charset="0"/>
              </a:rPr>
              <a:t>TRANSPORT</a:t>
            </a:r>
            <a:endParaRPr lang="en-US" sz="3800" dirty="0">
              <a:latin typeface="Bodoni MT Black" pitchFamily="18" charset="0"/>
            </a:endParaRPr>
          </a:p>
        </p:txBody>
      </p:sp>
      <p:sp>
        <p:nvSpPr>
          <p:cNvPr id="23" name="Right Arrow 22"/>
          <p:cNvSpPr/>
          <p:nvPr/>
        </p:nvSpPr>
        <p:spPr>
          <a:xfrm>
            <a:off x="539552" y="1844824"/>
            <a:ext cx="8208912" cy="4248472"/>
          </a:xfrm>
          <a:prstGeom prst="rightArrow">
            <a:avLst>
              <a:gd name="adj1" fmla="val 50000"/>
              <a:gd name="adj2" fmla="val 43254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0" tIns="0" rIns="0" bIns="0" rtlCol="0" anchor="t" anchorCtr="0"/>
          <a:lstStyle/>
          <a:p>
            <a:pPr>
              <a:buFontTx/>
              <a:buChar char="-"/>
            </a:pPr>
            <a:endParaRPr lang="en-GB" sz="1400" dirty="0" smtClean="0">
              <a:solidFill>
                <a:schemeClr val="accent2">
                  <a:lumMod val="75000"/>
                </a:schemeClr>
              </a:solidFill>
              <a:latin typeface="Bodoni MT Black" pitchFamily="18" charset="0"/>
            </a:endParaRPr>
          </a:p>
          <a:p>
            <a:pPr marL="177800" indent="177800">
              <a:buBlip>
                <a:blip r:embed="rId6"/>
              </a:buBlip>
            </a:pP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  <a:latin typeface="Bodoni MT Black" pitchFamily="18" charset="0"/>
              </a:rPr>
              <a:t>FIBER OPTIC NETWORK – BACKBONE OF DIGITALIZATION</a:t>
            </a:r>
          </a:p>
          <a:p>
            <a:pPr marL="177800" indent="177800">
              <a:buBlip>
                <a:blip r:embed="rId6"/>
              </a:buBlip>
            </a:pPr>
            <a:endParaRPr lang="en-GB" sz="600" dirty="0" smtClean="0">
              <a:solidFill>
                <a:schemeClr val="accent2">
                  <a:lumMod val="75000"/>
                </a:schemeClr>
              </a:solidFill>
              <a:latin typeface="Bodoni MT Black" pitchFamily="18" charset="0"/>
            </a:endParaRPr>
          </a:p>
          <a:p>
            <a:pPr marL="177800" indent="177800">
              <a:buBlip>
                <a:blip r:embed="rId6"/>
              </a:buBlip>
            </a:pP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  <a:latin typeface="Bodoni MT Black" pitchFamily="18" charset="0"/>
              </a:rPr>
              <a:t>INTELLIGENT TRANSPORT MANAGEMENT</a:t>
            </a:r>
          </a:p>
          <a:p>
            <a:pPr marL="177800" indent="177800">
              <a:buBlip>
                <a:blip r:embed="rId6"/>
              </a:buBlip>
            </a:pPr>
            <a:endParaRPr lang="en-GB" sz="600" dirty="0" smtClean="0">
              <a:solidFill>
                <a:schemeClr val="accent2">
                  <a:lumMod val="75000"/>
                </a:schemeClr>
              </a:solidFill>
              <a:latin typeface="Bodoni MT Black" pitchFamily="18" charset="0"/>
            </a:endParaRPr>
          </a:p>
          <a:p>
            <a:pPr marL="177800" indent="177800">
              <a:buBlip>
                <a:blip r:embed="rId6"/>
              </a:buBlip>
            </a:pP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  <a:latin typeface="Bodoni MT Black" pitchFamily="18" charset="0"/>
              </a:rPr>
              <a:t>SAFETY MANAGEMENT</a:t>
            </a:r>
          </a:p>
          <a:p>
            <a:pPr marL="177800" indent="177800">
              <a:buBlip>
                <a:blip r:embed="rId6"/>
              </a:buBlip>
            </a:pPr>
            <a:endParaRPr lang="en-GB" sz="600" dirty="0" smtClean="0">
              <a:solidFill>
                <a:schemeClr val="accent2">
                  <a:lumMod val="75000"/>
                </a:schemeClr>
              </a:solidFill>
              <a:latin typeface="Bodoni MT Black" pitchFamily="18" charset="0"/>
            </a:endParaRPr>
          </a:p>
          <a:p>
            <a:pPr marL="177800" indent="177800">
              <a:buBlip>
                <a:blip r:embed="rId6"/>
              </a:buBlip>
            </a:pP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  <a:latin typeface="Bodoni MT Black" pitchFamily="18" charset="0"/>
              </a:rPr>
              <a:t>ACCESS TO INFORMATION</a:t>
            </a:r>
          </a:p>
          <a:p>
            <a:pPr marL="177800" indent="177800">
              <a:buBlip>
                <a:blip r:embed="rId6"/>
              </a:buBlip>
            </a:pPr>
            <a:endParaRPr lang="en-GB" sz="600" dirty="0" smtClean="0">
              <a:solidFill>
                <a:schemeClr val="accent2">
                  <a:lumMod val="75000"/>
                </a:schemeClr>
              </a:solidFill>
              <a:latin typeface="Bodoni MT Black" pitchFamily="18" charset="0"/>
            </a:endParaRPr>
          </a:p>
          <a:p>
            <a:pPr marL="177800" indent="177800">
              <a:buBlip>
                <a:blip r:embed="rId6"/>
              </a:buBlip>
            </a:pP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  <a:latin typeface="Bodoni MT Black" pitchFamily="18" charset="0"/>
              </a:rPr>
              <a:t> ROAD AND TRANSPORT INFRASTRUCTURE</a:t>
            </a:r>
          </a:p>
          <a:p>
            <a:pPr marL="177800" indent="177800">
              <a:buBlip>
                <a:blip r:embed="rId6"/>
              </a:buBlip>
            </a:pPr>
            <a:endParaRPr lang="en-GB" sz="600" dirty="0" smtClean="0">
              <a:solidFill>
                <a:schemeClr val="accent2">
                  <a:lumMod val="75000"/>
                </a:schemeClr>
              </a:solidFill>
              <a:latin typeface="Bodoni MT Black" pitchFamily="18" charset="0"/>
            </a:endParaRPr>
          </a:p>
          <a:p>
            <a:pPr marL="177800" indent="177800">
              <a:buBlip>
                <a:blip r:embed="rId6"/>
              </a:buBlip>
            </a:pP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  <a:latin typeface="Bodoni MT Black" pitchFamily="18" charset="0"/>
              </a:rPr>
              <a:t>ALTERNATIVE MEANS OF TRANSPORT</a:t>
            </a:r>
            <a:endParaRPr lang="en-US" sz="1400" dirty="0">
              <a:solidFill>
                <a:schemeClr val="accent2">
                  <a:lumMod val="75000"/>
                </a:schemeClr>
              </a:solidFill>
              <a:latin typeface="Bodoni MT Black" pitchFamily="18" charset="0"/>
            </a:endParaRPr>
          </a:p>
        </p:txBody>
      </p:sp>
      <p:grpSp>
        <p:nvGrpSpPr>
          <p:cNvPr id="20" name="Group 27"/>
          <p:cNvGrpSpPr/>
          <p:nvPr/>
        </p:nvGrpSpPr>
        <p:grpSpPr>
          <a:xfrm>
            <a:off x="107504" y="188640"/>
            <a:ext cx="5063796" cy="1584176"/>
            <a:chOff x="492560" y="3807017"/>
            <a:chExt cx="8183896" cy="1910003"/>
          </a:xfrm>
        </p:grpSpPr>
        <p:pic>
          <p:nvPicPr>
            <p:cNvPr id="21" name="Picture 28" descr="http://www.vmro.bg/media/blogposts/images/1278232197_email-icon.jpg">
              <a:hlinkClick r:id="rId7"/>
            </p:cNvPr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 rot="627201">
              <a:off x="4517893" y="4039836"/>
              <a:ext cx="2518150" cy="1677184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grpSp>
          <p:nvGrpSpPr>
            <p:cNvPr id="22" name="Group 28"/>
            <p:cNvGrpSpPr>
              <a:grpSpLocks/>
            </p:cNvGrpSpPr>
            <p:nvPr/>
          </p:nvGrpSpPr>
          <p:grpSpPr bwMode="auto">
            <a:xfrm>
              <a:off x="3786000" y="3807017"/>
              <a:ext cx="4890456" cy="1765004"/>
              <a:chOff x="1095" y="5677"/>
              <a:chExt cx="10480" cy="3724"/>
            </a:xfrm>
          </p:grpSpPr>
          <p:sp>
            <p:nvSpPr>
              <p:cNvPr id="26" name="Freeform 4"/>
              <p:cNvSpPr>
                <a:spLocks/>
              </p:cNvSpPr>
              <p:nvPr/>
            </p:nvSpPr>
            <p:spPr bwMode="auto">
              <a:xfrm>
                <a:off x="1095" y="5677"/>
                <a:ext cx="10480" cy="3724"/>
              </a:xfrm>
              <a:custGeom>
                <a:avLst/>
                <a:gdLst/>
                <a:ahLst/>
                <a:cxnLst>
                  <a:cxn ang="0">
                    <a:pos x="3930" y="1837"/>
                  </a:cxn>
                  <a:cxn ang="0">
                    <a:pos x="5385" y="247"/>
                  </a:cxn>
                  <a:cxn ang="0">
                    <a:pos x="10050" y="3322"/>
                  </a:cxn>
                  <a:cxn ang="0">
                    <a:pos x="7965" y="2662"/>
                  </a:cxn>
                  <a:cxn ang="0">
                    <a:pos x="0" y="1792"/>
                  </a:cxn>
                </a:cxnLst>
                <a:rect l="0" t="0" r="r" b="b"/>
                <a:pathLst>
                  <a:path w="10480" h="3724">
                    <a:moveTo>
                      <a:pt x="3930" y="1837"/>
                    </a:moveTo>
                    <a:cubicBezTo>
                      <a:pt x="4147" y="918"/>
                      <a:pt x="4365" y="0"/>
                      <a:pt x="5385" y="247"/>
                    </a:cubicBezTo>
                    <a:cubicBezTo>
                      <a:pt x="6405" y="494"/>
                      <a:pt x="9620" y="2920"/>
                      <a:pt x="10050" y="3322"/>
                    </a:cubicBezTo>
                    <a:cubicBezTo>
                      <a:pt x="10480" y="3724"/>
                      <a:pt x="9640" y="2917"/>
                      <a:pt x="7965" y="2662"/>
                    </a:cubicBezTo>
                    <a:cubicBezTo>
                      <a:pt x="6290" y="2407"/>
                      <a:pt x="1327" y="1937"/>
                      <a:pt x="0" y="1792"/>
                    </a:cubicBezTo>
                  </a:path>
                </a:pathLst>
              </a:custGeom>
              <a:noFill/>
              <a:ln w="28575">
                <a:solidFill>
                  <a:srgbClr val="548DD4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5"/>
              <p:cNvSpPr>
                <a:spLocks/>
              </p:cNvSpPr>
              <p:nvPr/>
            </p:nvSpPr>
            <p:spPr bwMode="auto">
              <a:xfrm>
                <a:off x="1932" y="7169"/>
                <a:ext cx="8385" cy="1417"/>
              </a:xfrm>
              <a:custGeom>
                <a:avLst/>
                <a:gdLst/>
                <a:ahLst/>
                <a:cxnLst>
                  <a:cxn ang="0">
                    <a:pos x="0" y="1372"/>
                  </a:cxn>
                  <a:cxn ang="0">
                    <a:pos x="7260" y="7"/>
                  </a:cxn>
                  <a:cxn ang="0">
                    <a:pos x="6750" y="1417"/>
                  </a:cxn>
                </a:cxnLst>
                <a:rect l="0" t="0" r="r" b="b"/>
                <a:pathLst>
                  <a:path w="8385" h="1417">
                    <a:moveTo>
                      <a:pt x="0" y="1372"/>
                    </a:moveTo>
                    <a:cubicBezTo>
                      <a:pt x="3067" y="686"/>
                      <a:pt x="6135" y="0"/>
                      <a:pt x="7260" y="7"/>
                    </a:cubicBezTo>
                    <a:cubicBezTo>
                      <a:pt x="8385" y="14"/>
                      <a:pt x="6835" y="1182"/>
                      <a:pt x="6750" y="1417"/>
                    </a:cubicBezTo>
                  </a:path>
                </a:pathLst>
              </a:custGeom>
              <a:noFill/>
              <a:ln w="19050">
                <a:solidFill>
                  <a:srgbClr val="E36C0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29" name="Picture 6" descr="ANd9GcSCjKOSjsCRsnM4IGDY1VYKG-PmyDhAaCcZXpaqdht9PCqSkLqsQw">
                <a:hlinkClick r:id="rId9"/>
              </p:cNvPr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8969" y="6075"/>
                <a:ext cx="2070" cy="927"/>
              </a:xfrm>
              <a:prstGeom prst="rect">
                <a:avLst/>
              </a:prstGeom>
              <a:noFill/>
            </p:spPr>
          </p:pic>
        </p:grpSp>
        <p:sp>
          <p:nvSpPr>
            <p:cNvPr id="25" name="Rectangle 24"/>
            <p:cNvSpPr/>
            <p:nvPr/>
          </p:nvSpPr>
          <p:spPr>
            <a:xfrm>
              <a:off x="492560" y="4192249"/>
              <a:ext cx="7668343" cy="115034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en-US" sz="5600" b="1" cap="none" spc="0" dirty="0" smtClean="0">
                  <a:ln w="50800"/>
                  <a:solidFill>
                    <a:schemeClr val="bg1">
                      <a:shade val="50000"/>
                    </a:schemeClr>
                  </a:solidFill>
                  <a:effectLst/>
                  <a:latin typeface="Bodoni MT Black" pitchFamily="18" charset="0"/>
                </a:rPr>
                <a:t>BURG      S</a:t>
              </a:r>
              <a:endParaRPr lang="en-US" sz="5600" b="1" cap="none" spc="0" dirty="0">
                <a:ln w="50800"/>
                <a:solidFill>
                  <a:schemeClr val="bg1">
                    <a:shade val="50000"/>
                  </a:schemeClr>
                </a:solidFill>
                <a:effectLst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2447256" y="791706"/>
            <a:ext cx="619268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500" dirty="0" smtClean="0">
                <a:solidFill>
                  <a:schemeClr val="bg1">
                    <a:lumMod val="50000"/>
                  </a:schemeClr>
                </a:solidFill>
                <a:latin typeface="Bodoni MT Black" pitchFamily="18" charset="0"/>
              </a:rPr>
              <a:t>GROWING SMARTER</a:t>
            </a:r>
            <a:endParaRPr lang="en-US" sz="2500" dirty="0">
              <a:solidFill>
                <a:schemeClr val="bg1">
                  <a:lumMod val="50000"/>
                </a:schemeClr>
              </a:solidFill>
              <a:latin typeface="Bodoni MT Black" pitchFamily="18" charset="0"/>
            </a:endParaRPr>
          </a:p>
        </p:txBody>
      </p:sp>
      <p:pic>
        <p:nvPicPr>
          <p:cNvPr id="31" name="Picture 4" descr="logo">
            <a:hlinkClick r:id="rId11" tooltip="&quot;Начална страница&quot;"/>
          </p:cNvPr>
          <p:cNvPicPr>
            <a:picLocks noChangeAspect="1" noChangeArrowheads="1"/>
          </p:cNvPicPr>
          <p:nvPr/>
        </p:nvPicPr>
        <p:blipFill>
          <a:blip r:embed="rId12" r:link="rId13" cstate="print"/>
          <a:srcRect/>
          <a:stretch>
            <a:fillRect/>
          </a:stretch>
        </p:blipFill>
        <p:spPr bwMode="auto">
          <a:xfrm>
            <a:off x="8283528" y="5805264"/>
            <a:ext cx="608952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 descr="Резултат с изображение за smart city presentation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b="14698"/>
          <a:stretch>
            <a:fillRect/>
          </a:stretch>
        </p:blipFill>
        <p:spPr bwMode="auto">
          <a:xfrm>
            <a:off x="0" y="1810587"/>
            <a:ext cx="9144000" cy="5074797"/>
          </a:xfrm>
          <a:prstGeom prst="rect">
            <a:avLst/>
          </a:prstGeom>
          <a:noFill/>
        </p:spPr>
      </p:pic>
      <p:sp>
        <p:nvSpPr>
          <p:cNvPr id="1032" name="AutoShape 8" descr="Резултат с изображение за city images burgas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6" name="AutoShape 22" descr="Резултат с изображение за @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8" name="AutoShape 24" descr="Резултат с изображение за @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39552" y="1916832"/>
            <a:ext cx="6336704" cy="100811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 smtClean="0">
                <a:latin typeface="Bodoni MT Black" pitchFamily="18" charset="0"/>
              </a:rPr>
              <a:t>THE INTEGRATED URBAN TRANSPORT  PROJECT FOR BURGAS</a:t>
            </a:r>
            <a:endParaRPr lang="en-US" sz="2200" dirty="0">
              <a:latin typeface="Bodoni MT Black" pitchFamily="18" charset="0"/>
            </a:endParaRPr>
          </a:p>
        </p:txBody>
      </p:sp>
      <p:grpSp>
        <p:nvGrpSpPr>
          <p:cNvPr id="2" name="Group 27"/>
          <p:cNvGrpSpPr/>
          <p:nvPr/>
        </p:nvGrpSpPr>
        <p:grpSpPr>
          <a:xfrm>
            <a:off x="107504" y="188640"/>
            <a:ext cx="5063796" cy="1584176"/>
            <a:chOff x="492560" y="3807017"/>
            <a:chExt cx="8183896" cy="1910003"/>
          </a:xfrm>
        </p:grpSpPr>
        <p:pic>
          <p:nvPicPr>
            <p:cNvPr id="21" name="Picture 28" descr="http://www.vmro.bg/media/blogposts/images/1278232197_email-icon.jpg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627201">
              <a:off x="4517893" y="4039836"/>
              <a:ext cx="2518150" cy="1677184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grpSp>
          <p:nvGrpSpPr>
            <p:cNvPr id="3" name="Group 28"/>
            <p:cNvGrpSpPr>
              <a:grpSpLocks/>
            </p:cNvGrpSpPr>
            <p:nvPr/>
          </p:nvGrpSpPr>
          <p:grpSpPr bwMode="auto">
            <a:xfrm>
              <a:off x="3786000" y="3807017"/>
              <a:ext cx="4890456" cy="1765004"/>
              <a:chOff x="1095" y="5677"/>
              <a:chExt cx="10480" cy="3724"/>
            </a:xfrm>
          </p:grpSpPr>
          <p:sp>
            <p:nvSpPr>
              <p:cNvPr id="26" name="Freeform 4"/>
              <p:cNvSpPr>
                <a:spLocks/>
              </p:cNvSpPr>
              <p:nvPr/>
            </p:nvSpPr>
            <p:spPr bwMode="auto">
              <a:xfrm>
                <a:off x="1095" y="5677"/>
                <a:ext cx="10480" cy="3724"/>
              </a:xfrm>
              <a:custGeom>
                <a:avLst/>
                <a:gdLst/>
                <a:ahLst/>
                <a:cxnLst>
                  <a:cxn ang="0">
                    <a:pos x="3930" y="1837"/>
                  </a:cxn>
                  <a:cxn ang="0">
                    <a:pos x="5385" y="247"/>
                  </a:cxn>
                  <a:cxn ang="0">
                    <a:pos x="10050" y="3322"/>
                  </a:cxn>
                  <a:cxn ang="0">
                    <a:pos x="7965" y="2662"/>
                  </a:cxn>
                  <a:cxn ang="0">
                    <a:pos x="0" y="1792"/>
                  </a:cxn>
                </a:cxnLst>
                <a:rect l="0" t="0" r="r" b="b"/>
                <a:pathLst>
                  <a:path w="10480" h="3724">
                    <a:moveTo>
                      <a:pt x="3930" y="1837"/>
                    </a:moveTo>
                    <a:cubicBezTo>
                      <a:pt x="4147" y="918"/>
                      <a:pt x="4365" y="0"/>
                      <a:pt x="5385" y="247"/>
                    </a:cubicBezTo>
                    <a:cubicBezTo>
                      <a:pt x="6405" y="494"/>
                      <a:pt x="9620" y="2920"/>
                      <a:pt x="10050" y="3322"/>
                    </a:cubicBezTo>
                    <a:cubicBezTo>
                      <a:pt x="10480" y="3724"/>
                      <a:pt x="9640" y="2917"/>
                      <a:pt x="7965" y="2662"/>
                    </a:cubicBezTo>
                    <a:cubicBezTo>
                      <a:pt x="6290" y="2407"/>
                      <a:pt x="1327" y="1937"/>
                      <a:pt x="0" y="1792"/>
                    </a:cubicBezTo>
                  </a:path>
                </a:pathLst>
              </a:custGeom>
              <a:noFill/>
              <a:ln w="28575">
                <a:solidFill>
                  <a:srgbClr val="548DD4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5"/>
              <p:cNvSpPr>
                <a:spLocks/>
              </p:cNvSpPr>
              <p:nvPr/>
            </p:nvSpPr>
            <p:spPr bwMode="auto">
              <a:xfrm>
                <a:off x="1932" y="7169"/>
                <a:ext cx="8385" cy="1417"/>
              </a:xfrm>
              <a:custGeom>
                <a:avLst/>
                <a:gdLst/>
                <a:ahLst/>
                <a:cxnLst>
                  <a:cxn ang="0">
                    <a:pos x="0" y="1372"/>
                  </a:cxn>
                  <a:cxn ang="0">
                    <a:pos x="7260" y="7"/>
                  </a:cxn>
                  <a:cxn ang="0">
                    <a:pos x="6750" y="1417"/>
                  </a:cxn>
                </a:cxnLst>
                <a:rect l="0" t="0" r="r" b="b"/>
                <a:pathLst>
                  <a:path w="8385" h="1417">
                    <a:moveTo>
                      <a:pt x="0" y="1372"/>
                    </a:moveTo>
                    <a:cubicBezTo>
                      <a:pt x="3067" y="686"/>
                      <a:pt x="6135" y="0"/>
                      <a:pt x="7260" y="7"/>
                    </a:cubicBezTo>
                    <a:cubicBezTo>
                      <a:pt x="8385" y="14"/>
                      <a:pt x="6835" y="1182"/>
                      <a:pt x="6750" y="1417"/>
                    </a:cubicBezTo>
                  </a:path>
                </a:pathLst>
              </a:custGeom>
              <a:noFill/>
              <a:ln w="19050">
                <a:solidFill>
                  <a:srgbClr val="E36C0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29" name="Picture 6" descr="ANd9GcSCjKOSjsCRsnM4IGDY1VYKG-PmyDhAaCcZXpaqdht9PCqSkLqsQw">
                <a:hlinkClick r:id="rId5"/>
              </p:cNvPr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8969" y="6075"/>
                <a:ext cx="2070" cy="927"/>
              </a:xfrm>
              <a:prstGeom prst="rect">
                <a:avLst/>
              </a:prstGeom>
              <a:noFill/>
            </p:spPr>
          </p:pic>
        </p:grpSp>
        <p:sp>
          <p:nvSpPr>
            <p:cNvPr id="25" name="Rectangle 24"/>
            <p:cNvSpPr/>
            <p:nvPr/>
          </p:nvSpPr>
          <p:spPr>
            <a:xfrm>
              <a:off x="492560" y="4192249"/>
              <a:ext cx="7668343" cy="115034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en-US" sz="5600" b="1" cap="none" spc="0" dirty="0" smtClean="0">
                  <a:ln w="50800"/>
                  <a:solidFill>
                    <a:schemeClr val="bg1">
                      <a:shade val="50000"/>
                    </a:schemeClr>
                  </a:solidFill>
                  <a:effectLst/>
                  <a:latin typeface="Bodoni MT Black" pitchFamily="18" charset="0"/>
                </a:rPr>
                <a:t>BURG      S</a:t>
              </a:r>
              <a:endParaRPr lang="en-US" sz="5600" b="1" cap="none" spc="0" dirty="0">
                <a:ln w="50800"/>
                <a:solidFill>
                  <a:schemeClr val="bg1">
                    <a:shade val="50000"/>
                  </a:schemeClr>
                </a:solidFill>
                <a:effectLst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2447256" y="791706"/>
            <a:ext cx="619268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500" dirty="0" smtClean="0">
                <a:solidFill>
                  <a:schemeClr val="bg1">
                    <a:lumMod val="50000"/>
                  </a:schemeClr>
                </a:solidFill>
                <a:latin typeface="Bodoni MT Black" pitchFamily="18" charset="0"/>
              </a:rPr>
              <a:t>GROWING SMARTER</a:t>
            </a:r>
            <a:endParaRPr lang="en-US" sz="2500" dirty="0">
              <a:solidFill>
                <a:schemeClr val="bg1">
                  <a:lumMod val="50000"/>
                </a:schemeClr>
              </a:solidFill>
              <a:latin typeface="Bodoni MT Black" pitchFamily="18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76256" y="4653136"/>
            <a:ext cx="2016224" cy="1586608"/>
          </a:xfrm>
          <a:prstGeom prst="rect">
            <a:avLst/>
          </a:prstGeom>
        </p:spPr>
      </p:pic>
      <p:pic>
        <p:nvPicPr>
          <p:cNvPr id="20" name="Picture 2" descr="EU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013176"/>
            <a:ext cx="6336704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ight Arrow 22"/>
          <p:cNvSpPr/>
          <p:nvPr/>
        </p:nvSpPr>
        <p:spPr>
          <a:xfrm>
            <a:off x="539552" y="1844824"/>
            <a:ext cx="8208912" cy="4248472"/>
          </a:xfrm>
          <a:prstGeom prst="rightArrow">
            <a:avLst>
              <a:gd name="adj1" fmla="val 50000"/>
              <a:gd name="adj2" fmla="val 43254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0" tIns="0" rIns="0" bIns="0" rtlCol="0" anchor="t" anchorCtr="0"/>
          <a:lstStyle/>
          <a:p>
            <a:pPr>
              <a:buFontTx/>
              <a:buChar char="-"/>
            </a:pPr>
            <a:endParaRPr lang="en-GB" sz="1400" dirty="0" smtClean="0">
              <a:solidFill>
                <a:schemeClr val="accent2">
                  <a:lumMod val="75000"/>
                </a:schemeClr>
              </a:solidFill>
              <a:latin typeface="Bodoni MT Black" pitchFamily="18" charset="0"/>
            </a:endParaRPr>
          </a:p>
          <a:p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DEVELOPED with the technical support by JASPERS</a:t>
            </a:r>
          </a:p>
          <a:p>
            <a:endParaRPr lang="en-US" sz="1400" b="1" dirty="0" smtClean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FUNDED by the ERDF through the OP “Regional Development” 2007 – 2013 and co funded by the national budget and municipal own funds</a:t>
            </a:r>
          </a:p>
          <a:p>
            <a:endParaRPr lang="en-US" sz="1400" b="1" dirty="0" smtClean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IMPLEMENTED by </a:t>
            </a:r>
            <a:r>
              <a:rPr lang="en-US" sz="1400" b="1" dirty="0" err="1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Burgas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 Municipality</a:t>
            </a:r>
          </a:p>
          <a:p>
            <a:endParaRPr lang="en-US" sz="1400" b="1" dirty="0" smtClean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Overall budget: 67 million  Euro</a:t>
            </a:r>
          </a:p>
          <a:p>
            <a:endParaRPr lang="en-US" sz="1400" dirty="0">
              <a:solidFill>
                <a:schemeClr val="accent2">
                  <a:lumMod val="75000"/>
                </a:schemeClr>
              </a:solidFill>
              <a:latin typeface="Bodoni MT Black" pitchFamily="18" charset="0"/>
            </a:endParaRPr>
          </a:p>
        </p:txBody>
      </p:sp>
      <p:pic>
        <p:nvPicPr>
          <p:cNvPr id="27" name="Picture 4" descr="logo">
            <a:hlinkClick r:id="rId10" tooltip="&quot;Начална страница&quot;"/>
          </p:cNvPr>
          <p:cNvPicPr>
            <a:picLocks noChangeAspect="1" noChangeArrowheads="1"/>
          </p:cNvPicPr>
          <p:nvPr/>
        </p:nvPicPr>
        <p:blipFill>
          <a:blip r:embed="rId11" r:link="rId12" cstate="print"/>
          <a:srcRect/>
          <a:stretch>
            <a:fillRect/>
          </a:stretch>
        </p:blipFill>
        <p:spPr bwMode="auto">
          <a:xfrm>
            <a:off x="8355536" y="5877272"/>
            <a:ext cx="608952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 descr="Резултат с изображение за smart city presentation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b="14698"/>
          <a:stretch>
            <a:fillRect/>
          </a:stretch>
        </p:blipFill>
        <p:spPr bwMode="auto">
          <a:xfrm>
            <a:off x="0" y="1810587"/>
            <a:ext cx="9144000" cy="5074797"/>
          </a:xfrm>
          <a:prstGeom prst="rect">
            <a:avLst/>
          </a:prstGeom>
          <a:noFill/>
        </p:spPr>
      </p:pic>
      <p:sp>
        <p:nvSpPr>
          <p:cNvPr id="1032" name="AutoShape 8" descr="Резултат с изображение за city images burgas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6" name="AutoShape 22" descr="Резултат с изображение за @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8" name="AutoShape 24" descr="Резултат с изображение за @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23528" y="1916832"/>
            <a:ext cx="5184576" cy="108012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 smtClean="0">
                <a:latin typeface="Bodoni MT Black" pitchFamily="18" charset="0"/>
              </a:rPr>
              <a:t>THE INTEGRATED URBAN TRANSPORT  PROJECT FOR BURGAS</a:t>
            </a:r>
            <a:endParaRPr lang="en-US" sz="2200" dirty="0">
              <a:latin typeface="Bodoni MT Black" pitchFamily="18" charset="0"/>
            </a:endParaRPr>
          </a:p>
        </p:txBody>
      </p:sp>
      <p:grpSp>
        <p:nvGrpSpPr>
          <p:cNvPr id="2" name="Group 27"/>
          <p:cNvGrpSpPr/>
          <p:nvPr/>
        </p:nvGrpSpPr>
        <p:grpSpPr>
          <a:xfrm>
            <a:off x="107504" y="188640"/>
            <a:ext cx="5063796" cy="1584176"/>
            <a:chOff x="492560" y="3807017"/>
            <a:chExt cx="8183896" cy="1910003"/>
          </a:xfrm>
        </p:grpSpPr>
        <p:pic>
          <p:nvPicPr>
            <p:cNvPr id="21" name="Picture 28" descr="http://www.vmro.bg/media/blogposts/images/1278232197_email-icon.jpg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627201">
              <a:off x="4517893" y="4039836"/>
              <a:ext cx="2518150" cy="1677184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grpSp>
          <p:nvGrpSpPr>
            <p:cNvPr id="3" name="Group 28"/>
            <p:cNvGrpSpPr>
              <a:grpSpLocks/>
            </p:cNvGrpSpPr>
            <p:nvPr/>
          </p:nvGrpSpPr>
          <p:grpSpPr bwMode="auto">
            <a:xfrm>
              <a:off x="3786000" y="3807017"/>
              <a:ext cx="4890456" cy="1765004"/>
              <a:chOff x="1095" y="5677"/>
              <a:chExt cx="10480" cy="3724"/>
            </a:xfrm>
          </p:grpSpPr>
          <p:sp>
            <p:nvSpPr>
              <p:cNvPr id="26" name="Freeform 4"/>
              <p:cNvSpPr>
                <a:spLocks/>
              </p:cNvSpPr>
              <p:nvPr/>
            </p:nvSpPr>
            <p:spPr bwMode="auto">
              <a:xfrm>
                <a:off x="1095" y="5677"/>
                <a:ext cx="10480" cy="3724"/>
              </a:xfrm>
              <a:custGeom>
                <a:avLst/>
                <a:gdLst/>
                <a:ahLst/>
                <a:cxnLst>
                  <a:cxn ang="0">
                    <a:pos x="3930" y="1837"/>
                  </a:cxn>
                  <a:cxn ang="0">
                    <a:pos x="5385" y="247"/>
                  </a:cxn>
                  <a:cxn ang="0">
                    <a:pos x="10050" y="3322"/>
                  </a:cxn>
                  <a:cxn ang="0">
                    <a:pos x="7965" y="2662"/>
                  </a:cxn>
                  <a:cxn ang="0">
                    <a:pos x="0" y="1792"/>
                  </a:cxn>
                </a:cxnLst>
                <a:rect l="0" t="0" r="r" b="b"/>
                <a:pathLst>
                  <a:path w="10480" h="3724">
                    <a:moveTo>
                      <a:pt x="3930" y="1837"/>
                    </a:moveTo>
                    <a:cubicBezTo>
                      <a:pt x="4147" y="918"/>
                      <a:pt x="4365" y="0"/>
                      <a:pt x="5385" y="247"/>
                    </a:cubicBezTo>
                    <a:cubicBezTo>
                      <a:pt x="6405" y="494"/>
                      <a:pt x="9620" y="2920"/>
                      <a:pt x="10050" y="3322"/>
                    </a:cubicBezTo>
                    <a:cubicBezTo>
                      <a:pt x="10480" y="3724"/>
                      <a:pt x="9640" y="2917"/>
                      <a:pt x="7965" y="2662"/>
                    </a:cubicBezTo>
                    <a:cubicBezTo>
                      <a:pt x="6290" y="2407"/>
                      <a:pt x="1327" y="1937"/>
                      <a:pt x="0" y="1792"/>
                    </a:cubicBezTo>
                  </a:path>
                </a:pathLst>
              </a:custGeom>
              <a:noFill/>
              <a:ln w="28575">
                <a:solidFill>
                  <a:srgbClr val="548DD4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5"/>
              <p:cNvSpPr>
                <a:spLocks/>
              </p:cNvSpPr>
              <p:nvPr/>
            </p:nvSpPr>
            <p:spPr bwMode="auto">
              <a:xfrm>
                <a:off x="1932" y="7169"/>
                <a:ext cx="8385" cy="1417"/>
              </a:xfrm>
              <a:custGeom>
                <a:avLst/>
                <a:gdLst/>
                <a:ahLst/>
                <a:cxnLst>
                  <a:cxn ang="0">
                    <a:pos x="0" y="1372"/>
                  </a:cxn>
                  <a:cxn ang="0">
                    <a:pos x="7260" y="7"/>
                  </a:cxn>
                  <a:cxn ang="0">
                    <a:pos x="6750" y="1417"/>
                  </a:cxn>
                </a:cxnLst>
                <a:rect l="0" t="0" r="r" b="b"/>
                <a:pathLst>
                  <a:path w="8385" h="1417">
                    <a:moveTo>
                      <a:pt x="0" y="1372"/>
                    </a:moveTo>
                    <a:cubicBezTo>
                      <a:pt x="3067" y="686"/>
                      <a:pt x="6135" y="0"/>
                      <a:pt x="7260" y="7"/>
                    </a:cubicBezTo>
                    <a:cubicBezTo>
                      <a:pt x="8385" y="14"/>
                      <a:pt x="6835" y="1182"/>
                      <a:pt x="6750" y="1417"/>
                    </a:cubicBezTo>
                  </a:path>
                </a:pathLst>
              </a:custGeom>
              <a:noFill/>
              <a:ln w="19050">
                <a:solidFill>
                  <a:srgbClr val="E36C0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29" name="Picture 6" descr="ANd9GcSCjKOSjsCRsnM4IGDY1VYKG-PmyDhAaCcZXpaqdht9PCqSkLqsQw">
                <a:hlinkClick r:id="rId5"/>
              </p:cNvPr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8969" y="6075"/>
                <a:ext cx="2070" cy="927"/>
              </a:xfrm>
              <a:prstGeom prst="rect">
                <a:avLst/>
              </a:prstGeom>
              <a:noFill/>
            </p:spPr>
          </p:pic>
        </p:grpSp>
        <p:sp>
          <p:nvSpPr>
            <p:cNvPr id="25" name="Rectangle 24"/>
            <p:cNvSpPr/>
            <p:nvPr/>
          </p:nvSpPr>
          <p:spPr>
            <a:xfrm>
              <a:off x="492560" y="4192249"/>
              <a:ext cx="7668343" cy="115034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en-US" sz="5600" b="1" cap="none" spc="0" dirty="0" smtClean="0">
                  <a:ln w="50800"/>
                  <a:solidFill>
                    <a:schemeClr val="bg1">
                      <a:shade val="50000"/>
                    </a:schemeClr>
                  </a:solidFill>
                  <a:effectLst/>
                  <a:latin typeface="Bodoni MT Black" pitchFamily="18" charset="0"/>
                </a:rPr>
                <a:t>BURG      S</a:t>
              </a:r>
              <a:endParaRPr lang="en-US" sz="5600" b="1" cap="none" spc="0" dirty="0">
                <a:ln w="50800"/>
                <a:solidFill>
                  <a:schemeClr val="bg1">
                    <a:shade val="50000"/>
                  </a:schemeClr>
                </a:solidFill>
                <a:effectLst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2447256" y="791706"/>
            <a:ext cx="619268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500" dirty="0" smtClean="0">
                <a:solidFill>
                  <a:schemeClr val="bg1">
                    <a:lumMod val="50000"/>
                  </a:schemeClr>
                </a:solidFill>
                <a:latin typeface="Bodoni MT Black" pitchFamily="18" charset="0"/>
              </a:rPr>
              <a:t>GROWING SMARTER</a:t>
            </a:r>
            <a:endParaRPr lang="en-US" sz="2500" dirty="0">
              <a:solidFill>
                <a:schemeClr val="bg1">
                  <a:lumMod val="50000"/>
                </a:schemeClr>
              </a:solidFill>
              <a:latin typeface="Bodoni MT Black" pitchFamily="18" charset="0"/>
            </a:endParaRPr>
          </a:p>
        </p:txBody>
      </p:sp>
      <p:grpSp>
        <p:nvGrpSpPr>
          <p:cNvPr id="18" name="Group 23"/>
          <p:cNvGrpSpPr/>
          <p:nvPr/>
        </p:nvGrpSpPr>
        <p:grpSpPr>
          <a:xfrm>
            <a:off x="4788024" y="1916832"/>
            <a:ext cx="4104456" cy="4464496"/>
            <a:chOff x="1628223" y="-153959"/>
            <a:chExt cx="7515777" cy="7011959"/>
          </a:xfrm>
        </p:grpSpPr>
        <p:grpSp>
          <p:nvGrpSpPr>
            <p:cNvPr id="19" name="Group 21"/>
            <p:cNvGrpSpPr/>
            <p:nvPr/>
          </p:nvGrpSpPr>
          <p:grpSpPr>
            <a:xfrm>
              <a:off x="1628223" y="-153959"/>
              <a:ext cx="7515777" cy="7011959"/>
              <a:chOff x="1628223" y="-153959"/>
              <a:chExt cx="7515777" cy="7011959"/>
            </a:xfrm>
          </p:grpSpPr>
          <p:pic>
            <p:nvPicPr>
              <p:cNvPr id="31" name="Picture 7"/>
              <p:cNvPicPr>
                <a:picLocks noChangeAspect="1" noChangeArrowheads="1"/>
              </p:cNvPicPr>
              <p:nvPr/>
            </p:nvPicPr>
            <p:blipFill>
              <a:blip r:embed="rId7" cstate="print">
                <a:lum bright="9000"/>
              </a:blip>
              <a:srcRect/>
              <a:stretch>
                <a:fillRect/>
              </a:stretch>
            </p:blipFill>
            <p:spPr bwMode="auto">
              <a:xfrm>
                <a:off x="4533065" y="0"/>
                <a:ext cx="4610935" cy="6858000"/>
              </a:xfrm>
              <a:prstGeom prst="ellipse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sp>
            <p:nvSpPr>
              <p:cNvPr id="32" name="Oval 31"/>
              <p:cNvSpPr/>
              <p:nvPr/>
            </p:nvSpPr>
            <p:spPr>
              <a:xfrm rot="17886194">
                <a:off x="3079568" y="902737"/>
                <a:ext cx="6773150" cy="4659758"/>
              </a:xfrm>
              <a:prstGeom prst="ellipse">
                <a:avLst/>
              </a:prstGeom>
              <a:noFill/>
              <a:ln w="15875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 rot="2574258">
                <a:off x="2289920" y="3608840"/>
                <a:ext cx="3143456" cy="1300357"/>
              </a:xfrm>
              <a:prstGeom prst="ellipse">
                <a:avLst/>
              </a:prstGeom>
              <a:noFill/>
              <a:ln w="1587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/>
              <p:cNvSpPr/>
              <p:nvPr/>
            </p:nvSpPr>
            <p:spPr>
              <a:xfrm rot="18533818">
                <a:off x="2320525" y="4671586"/>
                <a:ext cx="2314858" cy="872233"/>
              </a:xfrm>
              <a:prstGeom prst="ellipse">
                <a:avLst/>
              </a:prstGeom>
              <a:noFill/>
              <a:ln w="15875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Arc 34"/>
              <p:cNvSpPr/>
              <p:nvPr/>
            </p:nvSpPr>
            <p:spPr>
              <a:xfrm rot="13739805">
                <a:off x="3706299" y="2780928"/>
                <a:ext cx="3024336" cy="3672408"/>
              </a:xfrm>
              <a:prstGeom prst="arc">
                <a:avLst>
                  <a:gd name="adj1" fmla="val 13242920"/>
                  <a:gd name="adj2" fmla="val 5495440"/>
                </a:avLst>
              </a:prstGeom>
              <a:ln>
                <a:solidFill>
                  <a:srgbClr val="EF17E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Arc 35"/>
              <p:cNvSpPr/>
              <p:nvPr/>
            </p:nvSpPr>
            <p:spPr>
              <a:xfrm rot="6647059">
                <a:off x="1678087" y="3653669"/>
                <a:ext cx="3024336" cy="3124064"/>
              </a:xfrm>
              <a:prstGeom prst="arc">
                <a:avLst>
                  <a:gd name="adj1" fmla="val 15249925"/>
                  <a:gd name="adj2" fmla="val 4378552"/>
                </a:avLst>
              </a:prstGeom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27" name="Picture 4" descr="logo">
              <a:hlinkClick r:id="rId8" tooltip="&quot;Начална страница&quot;"/>
            </p:cNvPr>
            <p:cNvPicPr>
              <a:picLocks noChangeAspect="1" noChangeArrowheads="1"/>
            </p:cNvPicPr>
            <p:nvPr/>
          </p:nvPicPr>
          <p:blipFill>
            <a:blip r:embed="rId9" r:link="rId10" cstate="print"/>
            <a:srcRect/>
            <a:stretch>
              <a:fillRect/>
            </a:stretch>
          </p:blipFill>
          <p:spPr bwMode="auto">
            <a:xfrm>
              <a:off x="8100393" y="5909225"/>
              <a:ext cx="730450" cy="9487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36" name="Picture 12" descr="http://www.burgasnews.com/images/stories/2015/govermant/izbori2015/nikolov-trafik7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62521" y="5445224"/>
            <a:ext cx="2049239" cy="115212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7" name="Picture 11" descr="http://www.transportburgas.bg/tinymce/upload/busses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5247202"/>
            <a:ext cx="1800200" cy="135015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13" descr="http://www.transportburgas.bg/tinymce/upload/CBS%20fm%201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18" b="10499"/>
          <a:stretch>
            <a:fillRect/>
          </a:stretch>
        </p:blipFill>
        <p:spPr bwMode="auto">
          <a:xfrm>
            <a:off x="4211960" y="5301208"/>
            <a:ext cx="1920580" cy="131414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ight Arrow 22"/>
          <p:cNvSpPr/>
          <p:nvPr/>
        </p:nvSpPr>
        <p:spPr>
          <a:xfrm>
            <a:off x="323528" y="1844824"/>
            <a:ext cx="7272808" cy="4680520"/>
          </a:xfrm>
          <a:prstGeom prst="rightArrow">
            <a:avLst>
              <a:gd name="adj1" fmla="val 50000"/>
              <a:gd name="adj2" fmla="val 43254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0" tIns="0" rIns="0" bIns="0" rtlCol="0" anchor="t" anchorCtr="0"/>
          <a:lstStyle/>
          <a:p>
            <a:pPr>
              <a:buFontTx/>
              <a:buChar char="-"/>
            </a:pPr>
            <a:endParaRPr lang="en-GB" sz="1400" dirty="0" smtClean="0">
              <a:solidFill>
                <a:schemeClr val="accent2">
                  <a:lumMod val="75000"/>
                </a:schemeClr>
              </a:solidFill>
              <a:latin typeface="Bodoni MT Black" pitchFamily="18" charset="0"/>
            </a:endParaRPr>
          </a:p>
          <a:p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AIMS at the overall modernization of public transport;</a:t>
            </a:r>
          </a:p>
          <a:p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ENVISAGES renovation of basic infrastructural components – road infrastructure, terminals, bus stops, bicycle lanes, pedestrian crossings.</a:t>
            </a:r>
          </a:p>
          <a:p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COMBINES renovation of the bus fleet together with optimization of public transport network and traffic organizational measures;</a:t>
            </a:r>
          </a:p>
          <a:p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BASED on the BRT /  BHLS concept;</a:t>
            </a:r>
          </a:p>
          <a:p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SETS the objectives of a long-term </a:t>
            </a:r>
            <a:r>
              <a:rPr lang="en-US" sz="1400" b="1" dirty="0" err="1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programme</a:t>
            </a:r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 for modern urban mobility smarter local development.</a:t>
            </a:r>
            <a:endParaRPr lang="en-US" sz="1400" dirty="0">
              <a:solidFill>
                <a:schemeClr val="accent2">
                  <a:lumMod val="75000"/>
                </a:schemeClr>
              </a:solidFill>
              <a:latin typeface="Bodoni MT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 descr="Резултат с изображение за smart city presentation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b="14698"/>
          <a:stretch>
            <a:fillRect/>
          </a:stretch>
        </p:blipFill>
        <p:spPr bwMode="auto">
          <a:xfrm>
            <a:off x="0" y="1810587"/>
            <a:ext cx="9144000" cy="5074797"/>
          </a:xfrm>
          <a:prstGeom prst="rect">
            <a:avLst/>
          </a:prstGeom>
          <a:noFill/>
        </p:spPr>
      </p:pic>
      <p:sp>
        <p:nvSpPr>
          <p:cNvPr id="1032" name="AutoShape 8" descr="Резултат с изображение за city images burgas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6" name="AutoShape 22" descr="Резултат с изображение за @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8" name="AutoShape 24" descr="Резултат с изображение за @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23528" y="1916832"/>
            <a:ext cx="6120680" cy="108012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 smtClean="0">
                <a:latin typeface="Bodoni MT Black" pitchFamily="18" charset="0"/>
              </a:rPr>
              <a:t>THE INTEGRATED URBAN TRANSPORT  PROJECT FOR BURGAS</a:t>
            </a:r>
            <a:endParaRPr lang="en-US" sz="2200" dirty="0">
              <a:latin typeface="Bodoni MT Black" pitchFamily="18" charset="0"/>
            </a:endParaRPr>
          </a:p>
        </p:txBody>
      </p:sp>
      <p:grpSp>
        <p:nvGrpSpPr>
          <p:cNvPr id="2" name="Group 27"/>
          <p:cNvGrpSpPr/>
          <p:nvPr/>
        </p:nvGrpSpPr>
        <p:grpSpPr>
          <a:xfrm>
            <a:off x="107504" y="188640"/>
            <a:ext cx="5063796" cy="1584176"/>
            <a:chOff x="492560" y="3807017"/>
            <a:chExt cx="8183896" cy="1910003"/>
          </a:xfrm>
        </p:grpSpPr>
        <p:pic>
          <p:nvPicPr>
            <p:cNvPr id="21" name="Picture 28" descr="http://www.vmro.bg/media/blogposts/images/1278232197_email-icon.jpg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627201">
              <a:off x="4517893" y="4039836"/>
              <a:ext cx="2518150" cy="1677184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grpSp>
          <p:nvGrpSpPr>
            <p:cNvPr id="3" name="Group 28"/>
            <p:cNvGrpSpPr>
              <a:grpSpLocks/>
            </p:cNvGrpSpPr>
            <p:nvPr/>
          </p:nvGrpSpPr>
          <p:grpSpPr bwMode="auto">
            <a:xfrm>
              <a:off x="3786000" y="3807017"/>
              <a:ext cx="4890456" cy="1765004"/>
              <a:chOff x="1095" y="5677"/>
              <a:chExt cx="10480" cy="3724"/>
            </a:xfrm>
          </p:grpSpPr>
          <p:sp>
            <p:nvSpPr>
              <p:cNvPr id="26" name="Freeform 4"/>
              <p:cNvSpPr>
                <a:spLocks/>
              </p:cNvSpPr>
              <p:nvPr/>
            </p:nvSpPr>
            <p:spPr bwMode="auto">
              <a:xfrm>
                <a:off x="1095" y="5677"/>
                <a:ext cx="10480" cy="3724"/>
              </a:xfrm>
              <a:custGeom>
                <a:avLst/>
                <a:gdLst/>
                <a:ahLst/>
                <a:cxnLst>
                  <a:cxn ang="0">
                    <a:pos x="3930" y="1837"/>
                  </a:cxn>
                  <a:cxn ang="0">
                    <a:pos x="5385" y="247"/>
                  </a:cxn>
                  <a:cxn ang="0">
                    <a:pos x="10050" y="3322"/>
                  </a:cxn>
                  <a:cxn ang="0">
                    <a:pos x="7965" y="2662"/>
                  </a:cxn>
                  <a:cxn ang="0">
                    <a:pos x="0" y="1792"/>
                  </a:cxn>
                </a:cxnLst>
                <a:rect l="0" t="0" r="r" b="b"/>
                <a:pathLst>
                  <a:path w="10480" h="3724">
                    <a:moveTo>
                      <a:pt x="3930" y="1837"/>
                    </a:moveTo>
                    <a:cubicBezTo>
                      <a:pt x="4147" y="918"/>
                      <a:pt x="4365" y="0"/>
                      <a:pt x="5385" y="247"/>
                    </a:cubicBezTo>
                    <a:cubicBezTo>
                      <a:pt x="6405" y="494"/>
                      <a:pt x="9620" y="2920"/>
                      <a:pt x="10050" y="3322"/>
                    </a:cubicBezTo>
                    <a:cubicBezTo>
                      <a:pt x="10480" y="3724"/>
                      <a:pt x="9640" y="2917"/>
                      <a:pt x="7965" y="2662"/>
                    </a:cubicBezTo>
                    <a:cubicBezTo>
                      <a:pt x="6290" y="2407"/>
                      <a:pt x="1327" y="1937"/>
                      <a:pt x="0" y="1792"/>
                    </a:cubicBezTo>
                  </a:path>
                </a:pathLst>
              </a:custGeom>
              <a:noFill/>
              <a:ln w="28575">
                <a:solidFill>
                  <a:srgbClr val="548DD4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5"/>
              <p:cNvSpPr>
                <a:spLocks/>
              </p:cNvSpPr>
              <p:nvPr/>
            </p:nvSpPr>
            <p:spPr bwMode="auto">
              <a:xfrm>
                <a:off x="1932" y="7169"/>
                <a:ext cx="8385" cy="1417"/>
              </a:xfrm>
              <a:custGeom>
                <a:avLst/>
                <a:gdLst/>
                <a:ahLst/>
                <a:cxnLst>
                  <a:cxn ang="0">
                    <a:pos x="0" y="1372"/>
                  </a:cxn>
                  <a:cxn ang="0">
                    <a:pos x="7260" y="7"/>
                  </a:cxn>
                  <a:cxn ang="0">
                    <a:pos x="6750" y="1417"/>
                  </a:cxn>
                </a:cxnLst>
                <a:rect l="0" t="0" r="r" b="b"/>
                <a:pathLst>
                  <a:path w="8385" h="1417">
                    <a:moveTo>
                      <a:pt x="0" y="1372"/>
                    </a:moveTo>
                    <a:cubicBezTo>
                      <a:pt x="3067" y="686"/>
                      <a:pt x="6135" y="0"/>
                      <a:pt x="7260" y="7"/>
                    </a:cubicBezTo>
                    <a:cubicBezTo>
                      <a:pt x="8385" y="14"/>
                      <a:pt x="6835" y="1182"/>
                      <a:pt x="6750" y="1417"/>
                    </a:cubicBezTo>
                  </a:path>
                </a:pathLst>
              </a:custGeom>
              <a:noFill/>
              <a:ln w="19050">
                <a:solidFill>
                  <a:srgbClr val="E36C0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29" name="Picture 6" descr="ANd9GcSCjKOSjsCRsnM4IGDY1VYKG-PmyDhAaCcZXpaqdht9PCqSkLqsQw">
                <a:hlinkClick r:id="rId5"/>
              </p:cNvPr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8969" y="6075"/>
                <a:ext cx="2070" cy="927"/>
              </a:xfrm>
              <a:prstGeom prst="rect">
                <a:avLst/>
              </a:prstGeom>
              <a:noFill/>
            </p:spPr>
          </p:pic>
        </p:grpSp>
        <p:sp>
          <p:nvSpPr>
            <p:cNvPr id="25" name="Rectangle 24"/>
            <p:cNvSpPr/>
            <p:nvPr/>
          </p:nvSpPr>
          <p:spPr>
            <a:xfrm>
              <a:off x="492560" y="4192249"/>
              <a:ext cx="7668343" cy="115034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en-US" sz="5600" b="1" cap="none" spc="0" dirty="0" smtClean="0">
                  <a:ln w="50800"/>
                  <a:solidFill>
                    <a:schemeClr val="bg1">
                      <a:shade val="50000"/>
                    </a:schemeClr>
                  </a:solidFill>
                  <a:effectLst/>
                  <a:latin typeface="Bodoni MT Black" pitchFamily="18" charset="0"/>
                </a:rPr>
                <a:t>BURG      S</a:t>
              </a:r>
              <a:endParaRPr lang="en-US" sz="5600" b="1" cap="none" spc="0" dirty="0">
                <a:ln w="50800"/>
                <a:solidFill>
                  <a:schemeClr val="bg1">
                    <a:shade val="50000"/>
                  </a:schemeClr>
                </a:solidFill>
                <a:effectLst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2447256" y="791706"/>
            <a:ext cx="619268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500" dirty="0" smtClean="0">
                <a:solidFill>
                  <a:schemeClr val="bg1">
                    <a:lumMod val="50000"/>
                  </a:schemeClr>
                </a:solidFill>
                <a:latin typeface="Bodoni MT Black" pitchFamily="18" charset="0"/>
              </a:rPr>
              <a:t>GROWING SMARTER</a:t>
            </a:r>
            <a:endParaRPr lang="en-US" sz="2500" dirty="0">
              <a:solidFill>
                <a:schemeClr val="bg1">
                  <a:lumMod val="50000"/>
                </a:schemeClr>
              </a:solidFill>
              <a:latin typeface="Bodoni MT Black" pitchFamily="18" charset="0"/>
            </a:endParaRPr>
          </a:p>
        </p:txBody>
      </p:sp>
      <p:pic>
        <p:nvPicPr>
          <p:cNvPr id="39" name="Picture 13" descr="http://www.transportburgas.bg/tinymce/upload/CBS%20fm%20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397340"/>
            <a:ext cx="2021161" cy="134402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483768" y="5397340"/>
            <a:ext cx="2088232" cy="131344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1" name="Picture 40" descr="депо">
            <a:hlinkClick r:id="rId9"/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5397340"/>
            <a:ext cx="1921396" cy="129614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3" name="Right Arrow 22"/>
          <p:cNvSpPr/>
          <p:nvPr/>
        </p:nvSpPr>
        <p:spPr>
          <a:xfrm>
            <a:off x="323528" y="1844824"/>
            <a:ext cx="8208912" cy="4680520"/>
          </a:xfrm>
          <a:prstGeom prst="rightArrow">
            <a:avLst>
              <a:gd name="adj1" fmla="val 50000"/>
              <a:gd name="adj2" fmla="val 43254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0" tIns="0" rIns="0" bIns="0" rtlCol="0" anchor="t" anchorCtr="0"/>
          <a:lstStyle/>
          <a:p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PROJECT COMPONENTS</a:t>
            </a:r>
          </a:p>
          <a:p>
            <a:endParaRPr lang="en-US" sz="1000" b="1" dirty="0" smtClean="0">
              <a:solidFill>
                <a:schemeClr val="accent2">
                  <a:lumMod val="75000"/>
                </a:schemeClr>
              </a:solidFill>
              <a:latin typeface="Arial Rounded MT Bold" pitchFamily="34" charset="0"/>
            </a:endParaRPr>
          </a:p>
          <a:p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BRT/ BHLS – construction of segregated bus lanes</a:t>
            </a:r>
          </a:p>
          <a:p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Optimization of TRANSPORT NETWORK based on the BHLS</a:t>
            </a:r>
          </a:p>
          <a:p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Introduction of INTELLIGENT TRANSPORT SYSTEMS</a:t>
            </a:r>
          </a:p>
          <a:p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Construction of more than 50km BICYCLE LANES</a:t>
            </a:r>
          </a:p>
          <a:p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Renewal of BUS/ TROLLEYBUS FLEET</a:t>
            </a:r>
          </a:p>
          <a:p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Construction of PEDESTRIAN BRIDGES, BUS TERMINALS,  CENTRAL BUS STOP</a:t>
            </a:r>
          </a:p>
          <a:p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Reconstruction of BUS DEPOT AND DIESEL/ CNG STATION</a:t>
            </a:r>
          </a:p>
          <a:p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  <a:latin typeface="Arial Rounded MT Bold" pitchFamily="34" charset="0"/>
              </a:rPr>
              <a:t>Feasibility studies for ITMS, BUFFER PARKINGS, INTERCITY TERMINAL</a:t>
            </a:r>
          </a:p>
        </p:txBody>
      </p:sp>
      <p:pic>
        <p:nvPicPr>
          <p:cNvPr id="42" name="Picture 4" descr="logo">
            <a:hlinkClick r:id="rId11" tooltip="&quot;Начална страница&quot;"/>
          </p:cNvPr>
          <p:cNvPicPr>
            <a:picLocks noChangeAspect="1" noChangeArrowheads="1"/>
          </p:cNvPicPr>
          <p:nvPr/>
        </p:nvPicPr>
        <p:blipFill>
          <a:blip r:embed="rId12" r:link="rId13" cstate="print"/>
          <a:srcRect/>
          <a:stretch>
            <a:fillRect/>
          </a:stretch>
        </p:blipFill>
        <p:spPr bwMode="auto">
          <a:xfrm>
            <a:off x="8283528" y="5805264"/>
            <a:ext cx="608952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 descr="Резултат с изображение за smart city presentation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b="14698"/>
          <a:stretch>
            <a:fillRect/>
          </a:stretch>
        </p:blipFill>
        <p:spPr bwMode="auto">
          <a:xfrm>
            <a:off x="0" y="1810587"/>
            <a:ext cx="9144000" cy="5074797"/>
          </a:xfrm>
          <a:prstGeom prst="rect">
            <a:avLst/>
          </a:prstGeom>
          <a:noFill/>
        </p:spPr>
      </p:pic>
      <p:sp>
        <p:nvSpPr>
          <p:cNvPr id="1032" name="AutoShape 8" descr="Резултат с изображение за city images burgas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6" name="AutoShape 22" descr="Резултат с изображение за @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8" name="AutoShape 24" descr="Резултат с изображение за @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39552" y="1916832"/>
            <a:ext cx="5328592" cy="108012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 smtClean="0">
                <a:latin typeface="Bodoni MT Black" pitchFamily="18" charset="0"/>
              </a:rPr>
              <a:t>THE INTEGRATED URBAN TRANSPORT  PROJECT FOR BURGAS</a:t>
            </a:r>
            <a:endParaRPr lang="en-US" sz="2200" dirty="0">
              <a:latin typeface="Bodoni MT Black" pitchFamily="18" charset="0"/>
            </a:endParaRPr>
          </a:p>
        </p:txBody>
      </p:sp>
      <p:grpSp>
        <p:nvGrpSpPr>
          <p:cNvPr id="2" name="Group 27"/>
          <p:cNvGrpSpPr/>
          <p:nvPr/>
        </p:nvGrpSpPr>
        <p:grpSpPr>
          <a:xfrm>
            <a:off x="107504" y="188640"/>
            <a:ext cx="5063796" cy="1584176"/>
            <a:chOff x="492560" y="3807017"/>
            <a:chExt cx="8183896" cy="1910003"/>
          </a:xfrm>
        </p:grpSpPr>
        <p:pic>
          <p:nvPicPr>
            <p:cNvPr id="21" name="Picture 28" descr="http://www.vmro.bg/media/blogposts/images/1278232197_email-icon.jpg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627201">
              <a:off x="4517893" y="4039836"/>
              <a:ext cx="2518150" cy="1677184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grpSp>
          <p:nvGrpSpPr>
            <p:cNvPr id="3" name="Group 28"/>
            <p:cNvGrpSpPr>
              <a:grpSpLocks/>
            </p:cNvGrpSpPr>
            <p:nvPr/>
          </p:nvGrpSpPr>
          <p:grpSpPr bwMode="auto">
            <a:xfrm>
              <a:off x="3786000" y="3807017"/>
              <a:ext cx="4890456" cy="1765004"/>
              <a:chOff x="1095" y="5677"/>
              <a:chExt cx="10480" cy="3724"/>
            </a:xfrm>
          </p:grpSpPr>
          <p:sp>
            <p:nvSpPr>
              <p:cNvPr id="26" name="Freeform 4"/>
              <p:cNvSpPr>
                <a:spLocks/>
              </p:cNvSpPr>
              <p:nvPr/>
            </p:nvSpPr>
            <p:spPr bwMode="auto">
              <a:xfrm>
                <a:off x="1095" y="5677"/>
                <a:ext cx="10480" cy="3724"/>
              </a:xfrm>
              <a:custGeom>
                <a:avLst/>
                <a:gdLst/>
                <a:ahLst/>
                <a:cxnLst>
                  <a:cxn ang="0">
                    <a:pos x="3930" y="1837"/>
                  </a:cxn>
                  <a:cxn ang="0">
                    <a:pos x="5385" y="247"/>
                  </a:cxn>
                  <a:cxn ang="0">
                    <a:pos x="10050" y="3322"/>
                  </a:cxn>
                  <a:cxn ang="0">
                    <a:pos x="7965" y="2662"/>
                  </a:cxn>
                  <a:cxn ang="0">
                    <a:pos x="0" y="1792"/>
                  </a:cxn>
                </a:cxnLst>
                <a:rect l="0" t="0" r="r" b="b"/>
                <a:pathLst>
                  <a:path w="10480" h="3724">
                    <a:moveTo>
                      <a:pt x="3930" y="1837"/>
                    </a:moveTo>
                    <a:cubicBezTo>
                      <a:pt x="4147" y="918"/>
                      <a:pt x="4365" y="0"/>
                      <a:pt x="5385" y="247"/>
                    </a:cubicBezTo>
                    <a:cubicBezTo>
                      <a:pt x="6405" y="494"/>
                      <a:pt x="9620" y="2920"/>
                      <a:pt x="10050" y="3322"/>
                    </a:cubicBezTo>
                    <a:cubicBezTo>
                      <a:pt x="10480" y="3724"/>
                      <a:pt x="9640" y="2917"/>
                      <a:pt x="7965" y="2662"/>
                    </a:cubicBezTo>
                    <a:cubicBezTo>
                      <a:pt x="6290" y="2407"/>
                      <a:pt x="1327" y="1937"/>
                      <a:pt x="0" y="1792"/>
                    </a:cubicBezTo>
                  </a:path>
                </a:pathLst>
              </a:custGeom>
              <a:noFill/>
              <a:ln w="28575">
                <a:solidFill>
                  <a:srgbClr val="548DD4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5"/>
              <p:cNvSpPr>
                <a:spLocks/>
              </p:cNvSpPr>
              <p:nvPr/>
            </p:nvSpPr>
            <p:spPr bwMode="auto">
              <a:xfrm>
                <a:off x="1932" y="7169"/>
                <a:ext cx="8385" cy="1417"/>
              </a:xfrm>
              <a:custGeom>
                <a:avLst/>
                <a:gdLst/>
                <a:ahLst/>
                <a:cxnLst>
                  <a:cxn ang="0">
                    <a:pos x="0" y="1372"/>
                  </a:cxn>
                  <a:cxn ang="0">
                    <a:pos x="7260" y="7"/>
                  </a:cxn>
                  <a:cxn ang="0">
                    <a:pos x="6750" y="1417"/>
                  </a:cxn>
                </a:cxnLst>
                <a:rect l="0" t="0" r="r" b="b"/>
                <a:pathLst>
                  <a:path w="8385" h="1417">
                    <a:moveTo>
                      <a:pt x="0" y="1372"/>
                    </a:moveTo>
                    <a:cubicBezTo>
                      <a:pt x="3067" y="686"/>
                      <a:pt x="6135" y="0"/>
                      <a:pt x="7260" y="7"/>
                    </a:cubicBezTo>
                    <a:cubicBezTo>
                      <a:pt x="8385" y="14"/>
                      <a:pt x="6835" y="1182"/>
                      <a:pt x="6750" y="1417"/>
                    </a:cubicBezTo>
                  </a:path>
                </a:pathLst>
              </a:custGeom>
              <a:noFill/>
              <a:ln w="19050">
                <a:solidFill>
                  <a:srgbClr val="E36C0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29" name="Picture 6" descr="ANd9GcSCjKOSjsCRsnM4IGDY1VYKG-PmyDhAaCcZXpaqdht9PCqSkLqsQw">
                <a:hlinkClick r:id="rId5"/>
              </p:cNvPr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8969" y="6075"/>
                <a:ext cx="2070" cy="927"/>
              </a:xfrm>
              <a:prstGeom prst="rect">
                <a:avLst/>
              </a:prstGeom>
              <a:noFill/>
            </p:spPr>
          </p:pic>
        </p:grpSp>
        <p:sp>
          <p:nvSpPr>
            <p:cNvPr id="25" name="Rectangle 24"/>
            <p:cNvSpPr/>
            <p:nvPr/>
          </p:nvSpPr>
          <p:spPr>
            <a:xfrm>
              <a:off x="492560" y="4192249"/>
              <a:ext cx="7668343" cy="115034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en-US" sz="5600" b="1" cap="none" spc="0" dirty="0" smtClean="0">
                  <a:ln w="50800"/>
                  <a:solidFill>
                    <a:schemeClr val="bg1">
                      <a:shade val="50000"/>
                    </a:schemeClr>
                  </a:solidFill>
                  <a:effectLst/>
                  <a:latin typeface="Bodoni MT Black" pitchFamily="18" charset="0"/>
                </a:rPr>
                <a:t>BURG      S</a:t>
              </a:r>
              <a:endParaRPr lang="en-US" sz="5600" b="1" cap="none" spc="0" dirty="0">
                <a:ln w="50800"/>
                <a:solidFill>
                  <a:schemeClr val="bg1">
                    <a:shade val="50000"/>
                  </a:schemeClr>
                </a:solidFill>
                <a:effectLst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2447256" y="791706"/>
            <a:ext cx="619268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500" dirty="0" smtClean="0">
                <a:solidFill>
                  <a:schemeClr val="bg1">
                    <a:lumMod val="50000"/>
                  </a:schemeClr>
                </a:solidFill>
                <a:latin typeface="Bodoni MT Black" pitchFamily="18" charset="0"/>
              </a:rPr>
              <a:t>GROWING SMARTER</a:t>
            </a:r>
            <a:endParaRPr lang="en-US" sz="2500" dirty="0">
              <a:solidFill>
                <a:schemeClr val="bg1">
                  <a:lumMod val="50000"/>
                </a:schemeClr>
              </a:solidFill>
              <a:latin typeface="Bodoni MT Black" pitchFamily="18" charset="0"/>
            </a:endParaRPr>
          </a:p>
        </p:txBody>
      </p:sp>
      <p:pic>
        <p:nvPicPr>
          <p:cNvPr id="18" name="Picture 10" descr="http://www.burgasnews.com/images/stories/2015/govermant/izbori2015/nikolov-trafik1.jpg"/>
          <p:cNvPicPr>
            <a:picLocks noChangeAspect="1" noChangeArrowheads="1"/>
          </p:cNvPicPr>
          <p:nvPr/>
        </p:nvPicPr>
        <p:blipFill>
          <a:blip r:embed="rId7" cstate="print"/>
          <a:srcRect l="15748"/>
          <a:stretch>
            <a:fillRect/>
          </a:stretch>
        </p:blipFill>
        <p:spPr bwMode="auto">
          <a:xfrm>
            <a:off x="611560" y="4941168"/>
            <a:ext cx="1996618" cy="133239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7" name="Picture 18" descr="http://www.burgasnews.com/images/stories/2015/govermant/izbori2015/nikolov-trafik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27784" y="4941168"/>
            <a:ext cx="2358645" cy="132608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grpSp>
        <p:nvGrpSpPr>
          <p:cNvPr id="32" name="Group 31"/>
          <p:cNvGrpSpPr/>
          <p:nvPr/>
        </p:nvGrpSpPr>
        <p:grpSpPr>
          <a:xfrm>
            <a:off x="6479704" y="2132856"/>
            <a:ext cx="2664296" cy="3816424"/>
            <a:chOff x="395536" y="1412776"/>
            <a:chExt cx="4752528" cy="5373943"/>
          </a:xfrm>
        </p:grpSpPr>
        <p:pic>
          <p:nvPicPr>
            <p:cNvPr id="33" name="Picture 3" descr="C:\Users\acer\Desktop\all.jp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95536" y="1412776"/>
              <a:ext cx="3799550" cy="5373943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4" name="Oval 33"/>
            <p:cNvSpPr/>
            <p:nvPr/>
          </p:nvSpPr>
          <p:spPr>
            <a:xfrm>
              <a:off x="3059832" y="3501008"/>
              <a:ext cx="144016" cy="144016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5" name="Straight Arrow Connector 34"/>
            <p:cNvCxnSpPr>
              <a:stCxn id="34" idx="7"/>
            </p:cNvCxnSpPr>
            <p:nvPr/>
          </p:nvCxnSpPr>
          <p:spPr>
            <a:xfrm flipV="1">
              <a:off x="3182757" y="3212976"/>
              <a:ext cx="309123" cy="309123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6" name="Picture 18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491880" y="2636912"/>
              <a:ext cx="1656184" cy="1010411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7" name="Oval 36"/>
            <p:cNvSpPr/>
            <p:nvPr/>
          </p:nvSpPr>
          <p:spPr>
            <a:xfrm>
              <a:off x="3203848" y="4068767"/>
              <a:ext cx="144016" cy="144016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8" name="Picture 37" descr="D:\Ruska\1.5 implementation\publichnost\otchet na kmeta 2013\Integriran gradski transport\Terminal avtogara Yug.jpg"/>
            <p:cNvPicPr/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3707904" y="3976211"/>
              <a:ext cx="1375440" cy="1252989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cxnSp>
          <p:nvCxnSpPr>
            <p:cNvPr id="39" name="Straight Arrow Connector 38"/>
            <p:cNvCxnSpPr>
              <a:stCxn id="37" idx="6"/>
            </p:cNvCxnSpPr>
            <p:nvPr/>
          </p:nvCxnSpPr>
          <p:spPr>
            <a:xfrm>
              <a:off x="3347864" y="4140775"/>
              <a:ext cx="432048" cy="296337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/>
            <p:cNvSpPr/>
            <p:nvPr/>
          </p:nvSpPr>
          <p:spPr>
            <a:xfrm>
              <a:off x="1072281" y="6153758"/>
              <a:ext cx="144016" cy="144016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1" name="Straight Arrow Connector 40"/>
            <p:cNvCxnSpPr>
              <a:stCxn id="40" idx="1"/>
            </p:cNvCxnSpPr>
            <p:nvPr/>
          </p:nvCxnSpPr>
          <p:spPr>
            <a:xfrm flipV="1">
              <a:off x="1093372" y="6165304"/>
              <a:ext cx="598308" cy="9545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7664" y="5661248"/>
              <a:ext cx="1821764" cy="936104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pic>
        <p:nvPicPr>
          <p:cNvPr id="19" name="Picture 16" descr="http://www.burgasnews.com/images/stories/2015/govermant/izbori2015/nikolov-trafik5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499992" y="4967412"/>
            <a:ext cx="2318410" cy="130346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3" name="Right Arrow 22"/>
          <p:cNvSpPr/>
          <p:nvPr/>
        </p:nvSpPr>
        <p:spPr>
          <a:xfrm>
            <a:off x="539552" y="2132856"/>
            <a:ext cx="6984776" cy="3672408"/>
          </a:xfrm>
          <a:prstGeom prst="rightArrow">
            <a:avLst>
              <a:gd name="adj1" fmla="val 50000"/>
              <a:gd name="adj2" fmla="val 44061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0" tIns="0" rIns="0" bIns="0" rtlCol="0" anchor="t" anchorCtr="0"/>
          <a:lstStyle/>
          <a:p>
            <a:pPr>
              <a:buFontTx/>
              <a:buChar char="-"/>
            </a:pPr>
            <a:endParaRPr lang="en-GB" sz="1400" dirty="0" smtClean="0">
              <a:solidFill>
                <a:schemeClr val="accent2">
                  <a:lumMod val="75000"/>
                </a:schemeClr>
              </a:solidFill>
              <a:latin typeface="Bodoni MT Black" pitchFamily="18" charset="0"/>
            </a:endParaRPr>
          </a:p>
          <a:p>
            <a:r>
              <a:rPr lang="en-US" altLang="en-US" sz="1600" dirty="0" smtClean="0">
                <a:solidFill>
                  <a:schemeClr val="accent2">
                    <a:lumMod val="75000"/>
                  </a:schemeClr>
                </a:solidFill>
                <a:latin typeface="Bodoni MT Black" pitchFamily="18" charset="0"/>
              </a:rPr>
              <a:t>THE BACKBONE OF THE CITY DIGITALIZATION, COMMUNICATION, ACCESSIBILITY AND </a:t>
            </a:r>
          </a:p>
          <a:p>
            <a:r>
              <a:rPr lang="en-US" altLang="en-US" sz="1600" dirty="0" smtClean="0">
                <a:solidFill>
                  <a:schemeClr val="accent2">
                    <a:lumMod val="75000"/>
                  </a:schemeClr>
                </a:solidFill>
                <a:latin typeface="Bodoni MT Black" pitchFamily="18" charset="0"/>
              </a:rPr>
              <a:t>CUMMULATION OF INFORMATION00</a:t>
            </a:r>
            <a:endParaRPr lang="en-US" sz="1600" dirty="0">
              <a:solidFill>
                <a:schemeClr val="accent2">
                  <a:lumMod val="75000"/>
                </a:schemeClr>
              </a:solidFill>
              <a:latin typeface="Bodoni MT Black" pitchFamily="18" charset="0"/>
            </a:endParaRPr>
          </a:p>
        </p:txBody>
      </p:sp>
      <p:pic>
        <p:nvPicPr>
          <p:cNvPr id="43" name="Picture 4" descr="logo">
            <a:hlinkClick r:id="rId14" tooltip="&quot;Начална страница&quot;"/>
          </p:cNvPr>
          <p:cNvPicPr>
            <a:picLocks noChangeAspect="1" noChangeArrowheads="1"/>
          </p:cNvPicPr>
          <p:nvPr/>
        </p:nvPicPr>
        <p:blipFill>
          <a:blip r:embed="rId15" r:link="rId16" cstate="print"/>
          <a:srcRect/>
          <a:stretch>
            <a:fillRect/>
          </a:stretch>
        </p:blipFill>
        <p:spPr bwMode="auto">
          <a:xfrm>
            <a:off x="8283528" y="5805264"/>
            <a:ext cx="608952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 descr="Резултат с изображение за smart city presentation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b="14698"/>
          <a:stretch>
            <a:fillRect/>
          </a:stretch>
        </p:blipFill>
        <p:spPr bwMode="auto">
          <a:xfrm>
            <a:off x="0" y="1810587"/>
            <a:ext cx="9144000" cy="5074797"/>
          </a:xfrm>
          <a:prstGeom prst="rect">
            <a:avLst/>
          </a:prstGeom>
          <a:noFill/>
        </p:spPr>
      </p:pic>
      <p:sp>
        <p:nvSpPr>
          <p:cNvPr id="1032" name="AutoShape 8" descr="Резултат с изображение за city images burgas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6" name="AutoShape 22" descr="Резултат с изображение за @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8" name="AutoShape 24" descr="Резултат с изображение за @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23528" y="1916832"/>
            <a:ext cx="6336704" cy="100811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 smtClean="0">
                <a:latin typeface="Bodoni MT Black" pitchFamily="18" charset="0"/>
              </a:rPr>
              <a:t>THE INTEGRATED URBAN TRANSPORT  PROJECT FOR BURGAS</a:t>
            </a:r>
            <a:endParaRPr lang="en-US" sz="2200" dirty="0">
              <a:latin typeface="Bodoni MT Black" pitchFamily="18" charset="0"/>
            </a:endParaRPr>
          </a:p>
        </p:txBody>
      </p:sp>
      <p:grpSp>
        <p:nvGrpSpPr>
          <p:cNvPr id="2" name="Group 27"/>
          <p:cNvGrpSpPr/>
          <p:nvPr/>
        </p:nvGrpSpPr>
        <p:grpSpPr>
          <a:xfrm>
            <a:off x="107504" y="188640"/>
            <a:ext cx="5063796" cy="1584176"/>
            <a:chOff x="492560" y="3807017"/>
            <a:chExt cx="8183896" cy="1910003"/>
          </a:xfrm>
        </p:grpSpPr>
        <p:pic>
          <p:nvPicPr>
            <p:cNvPr id="21" name="Picture 28" descr="http://www.vmro.bg/media/blogposts/images/1278232197_email-icon.jpg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627201">
              <a:off x="4517893" y="4039836"/>
              <a:ext cx="2518150" cy="1677184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grpSp>
          <p:nvGrpSpPr>
            <p:cNvPr id="3" name="Group 28"/>
            <p:cNvGrpSpPr>
              <a:grpSpLocks/>
            </p:cNvGrpSpPr>
            <p:nvPr/>
          </p:nvGrpSpPr>
          <p:grpSpPr bwMode="auto">
            <a:xfrm>
              <a:off x="3786000" y="3807017"/>
              <a:ext cx="4890456" cy="1765004"/>
              <a:chOff x="1095" y="5677"/>
              <a:chExt cx="10480" cy="3724"/>
            </a:xfrm>
          </p:grpSpPr>
          <p:sp>
            <p:nvSpPr>
              <p:cNvPr id="26" name="Freeform 4"/>
              <p:cNvSpPr>
                <a:spLocks/>
              </p:cNvSpPr>
              <p:nvPr/>
            </p:nvSpPr>
            <p:spPr bwMode="auto">
              <a:xfrm>
                <a:off x="1095" y="5677"/>
                <a:ext cx="10480" cy="3724"/>
              </a:xfrm>
              <a:custGeom>
                <a:avLst/>
                <a:gdLst/>
                <a:ahLst/>
                <a:cxnLst>
                  <a:cxn ang="0">
                    <a:pos x="3930" y="1837"/>
                  </a:cxn>
                  <a:cxn ang="0">
                    <a:pos x="5385" y="247"/>
                  </a:cxn>
                  <a:cxn ang="0">
                    <a:pos x="10050" y="3322"/>
                  </a:cxn>
                  <a:cxn ang="0">
                    <a:pos x="7965" y="2662"/>
                  </a:cxn>
                  <a:cxn ang="0">
                    <a:pos x="0" y="1792"/>
                  </a:cxn>
                </a:cxnLst>
                <a:rect l="0" t="0" r="r" b="b"/>
                <a:pathLst>
                  <a:path w="10480" h="3724">
                    <a:moveTo>
                      <a:pt x="3930" y="1837"/>
                    </a:moveTo>
                    <a:cubicBezTo>
                      <a:pt x="4147" y="918"/>
                      <a:pt x="4365" y="0"/>
                      <a:pt x="5385" y="247"/>
                    </a:cubicBezTo>
                    <a:cubicBezTo>
                      <a:pt x="6405" y="494"/>
                      <a:pt x="9620" y="2920"/>
                      <a:pt x="10050" y="3322"/>
                    </a:cubicBezTo>
                    <a:cubicBezTo>
                      <a:pt x="10480" y="3724"/>
                      <a:pt x="9640" y="2917"/>
                      <a:pt x="7965" y="2662"/>
                    </a:cubicBezTo>
                    <a:cubicBezTo>
                      <a:pt x="6290" y="2407"/>
                      <a:pt x="1327" y="1937"/>
                      <a:pt x="0" y="1792"/>
                    </a:cubicBezTo>
                  </a:path>
                </a:pathLst>
              </a:custGeom>
              <a:noFill/>
              <a:ln w="28575">
                <a:solidFill>
                  <a:srgbClr val="548DD4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5"/>
              <p:cNvSpPr>
                <a:spLocks/>
              </p:cNvSpPr>
              <p:nvPr/>
            </p:nvSpPr>
            <p:spPr bwMode="auto">
              <a:xfrm>
                <a:off x="1932" y="7169"/>
                <a:ext cx="8385" cy="1417"/>
              </a:xfrm>
              <a:custGeom>
                <a:avLst/>
                <a:gdLst/>
                <a:ahLst/>
                <a:cxnLst>
                  <a:cxn ang="0">
                    <a:pos x="0" y="1372"/>
                  </a:cxn>
                  <a:cxn ang="0">
                    <a:pos x="7260" y="7"/>
                  </a:cxn>
                  <a:cxn ang="0">
                    <a:pos x="6750" y="1417"/>
                  </a:cxn>
                </a:cxnLst>
                <a:rect l="0" t="0" r="r" b="b"/>
                <a:pathLst>
                  <a:path w="8385" h="1417">
                    <a:moveTo>
                      <a:pt x="0" y="1372"/>
                    </a:moveTo>
                    <a:cubicBezTo>
                      <a:pt x="3067" y="686"/>
                      <a:pt x="6135" y="0"/>
                      <a:pt x="7260" y="7"/>
                    </a:cubicBezTo>
                    <a:cubicBezTo>
                      <a:pt x="8385" y="14"/>
                      <a:pt x="6835" y="1182"/>
                      <a:pt x="6750" y="1417"/>
                    </a:cubicBezTo>
                  </a:path>
                </a:pathLst>
              </a:custGeom>
              <a:noFill/>
              <a:ln w="19050">
                <a:solidFill>
                  <a:srgbClr val="E36C0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29" name="Picture 6" descr="ANd9GcSCjKOSjsCRsnM4IGDY1VYKG-PmyDhAaCcZXpaqdht9PCqSkLqsQw">
                <a:hlinkClick r:id="rId5"/>
              </p:cNvPr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8969" y="6075"/>
                <a:ext cx="2070" cy="927"/>
              </a:xfrm>
              <a:prstGeom prst="rect">
                <a:avLst/>
              </a:prstGeom>
              <a:noFill/>
            </p:spPr>
          </p:pic>
        </p:grpSp>
        <p:sp>
          <p:nvSpPr>
            <p:cNvPr id="25" name="Rectangle 24"/>
            <p:cNvSpPr/>
            <p:nvPr/>
          </p:nvSpPr>
          <p:spPr>
            <a:xfrm>
              <a:off x="492560" y="4192249"/>
              <a:ext cx="7668343" cy="115034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en-US" sz="5600" b="1" cap="none" spc="0" dirty="0" smtClean="0">
                  <a:ln w="50800"/>
                  <a:solidFill>
                    <a:schemeClr val="bg1">
                      <a:shade val="50000"/>
                    </a:schemeClr>
                  </a:solidFill>
                  <a:effectLst/>
                  <a:latin typeface="Bodoni MT Black" pitchFamily="18" charset="0"/>
                </a:rPr>
                <a:t>BURG      S</a:t>
              </a:r>
              <a:endParaRPr lang="en-US" sz="5600" b="1" cap="none" spc="0" dirty="0">
                <a:ln w="50800"/>
                <a:solidFill>
                  <a:schemeClr val="bg1">
                    <a:shade val="50000"/>
                  </a:schemeClr>
                </a:solidFill>
                <a:effectLst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2447256" y="791706"/>
            <a:ext cx="619268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500" dirty="0" smtClean="0">
                <a:solidFill>
                  <a:schemeClr val="bg1">
                    <a:lumMod val="50000"/>
                  </a:schemeClr>
                </a:solidFill>
                <a:latin typeface="Bodoni MT Black" pitchFamily="18" charset="0"/>
              </a:rPr>
              <a:t>GROWING SMARTER</a:t>
            </a:r>
            <a:endParaRPr lang="en-US" sz="2500" dirty="0">
              <a:solidFill>
                <a:schemeClr val="bg1">
                  <a:lumMod val="50000"/>
                </a:schemeClr>
              </a:solidFill>
              <a:latin typeface="Bodoni MT Black" pitchFamily="18" charset="0"/>
            </a:endParaRPr>
          </a:p>
        </p:txBody>
      </p:sp>
      <p:pic>
        <p:nvPicPr>
          <p:cNvPr id="1038" name="Picture 14" descr="http://www.burgasnews.com/images/stories/2015/govermant/izbori2015/nikolov-trafik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67744" y="5229200"/>
            <a:ext cx="2417532" cy="135919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0" name="Picture 39" descr="C:\Users\Public\Business\A.   BUSTEC\2   PRODUCTS\3   LCD\photos\Solaris LCD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296" y="5233815"/>
            <a:ext cx="1821440" cy="136353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9" name="Picture 6" descr="Резултат с изображение за център за управление на трафика бургас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88024" y="5229199"/>
            <a:ext cx="1826553" cy="136815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3" name="Right Arrow 22"/>
          <p:cNvSpPr/>
          <p:nvPr/>
        </p:nvSpPr>
        <p:spPr>
          <a:xfrm>
            <a:off x="323528" y="1844824"/>
            <a:ext cx="8280920" cy="4464496"/>
          </a:xfrm>
          <a:prstGeom prst="rightArrow">
            <a:avLst>
              <a:gd name="adj1" fmla="val 50000"/>
              <a:gd name="adj2" fmla="val 43254"/>
            </a:avLst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0" tIns="0" rIns="0" bIns="0" rtlCol="0" anchor="t" anchorCtr="0"/>
          <a:lstStyle/>
          <a:p>
            <a:pPr>
              <a:buFontTx/>
              <a:buChar char="-"/>
            </a:pPr>
            <a:endParaRPr lang="en-GB" sz="1400" dirty="0" smtClean="0">
              <a:solidFill>
                <a:schemeClr val="accent2">
                  <a:lumMod val="75000"/>
                </a:schemeClr>
              </a:solidFill>
              <a:latin typeface="Bodoni MT Black" pitchFamily="18" charset="0"/>
            </a:endParaRPr>
          </a:p>
          <a:p>
            <a:r>
              <a:rPr lang="en-US" altLang="en-US" sz="1400" dirty="0" smtClean="0">
                <a:solidFill>
                  <a:schemeClr val="accent2">
                    <a:lumMod val="75000"/>
                  </a:schemeClr>
                </a:solidFill>
                <a:latin typeface="Bodoni MT Black" pitchFamily="18" charset="0"/>
              </a:rPr>
              <a:t>URBAN TRANSPORT IS A HORIZONTAL ISSUE. TRANSPORT INTELLIGENT MANAGEMENT CONTRIBUTES TO IMPROVEMENT OF ALL CITY INDICATORS:</a:t>
            </a:r>
          </a:p>
          <a:p>
            <a:pPr marL="177800" indent="177800">
              <a:buBlip>
                <a:blip r:embed="rId10"/>
              </a:buBlip>
              <a:defRPr/>
            </a:pPr>
            <a:r>
              <a:rPr lang="en-US" altLang="en-US" sz="1400" dirty="0" smtClean="0">
                <a:solidFill>
                  <a:schemeClr val="accent2">
                    <a:lumMod val="75000"/>
                  </a:schemeClr>
                </a:solidFill>
                <a:latin typeface="Bodoni MT Black" pitchFamily="18" charset="0"/>
              </a:rPr>
              <a:t>EMPLOYMENT</a:t>
            </a:r>
            <a:endParaRPr lang="bg-BG" altLang="en-US" sz="1400" dirty="0" smtClean="0">
              <a:solidFill>
                <a:schemeClr val="accent2">
                  <a:lumMod val="75000"/>
                </a:schemeClr>
              </a:solidFill>
              <a:latin typeface="Bodoni MT Black" pitchFamily="18" charset="0"/>
            </a:endParaRPr>
          </a:p>
          <a:p>
            <a:pPr marL="177800" indent="177800">
              <a:buBlip>
                <a:blip r:embed="rId10"/>
              </a:buBlip>
              <a:defRPr/>
            </a:pPr>
            <a:r>
              <a:rPr lang="en-US" altLang="en-US" sz="1400" dirty="0" smtClean="0">
                <a:solidFill>
                  <a:schemeClr val="accent2">
                    <a:lumMod val="75000"/>
                  </a:schemeClr>
                </a:solidFill>
                <a:latin typeface="Bodoni MT Black" pitchFamily="18" charset="0"/>
              </a:rPr>
              <a:t>INNOVATION</a:t>
            </a:r>
            <a:endParaRPr lang="bg-BG" altLang="en-US" sz="1400" dirty="0" smtClean="0">
              <a:solidFill>
                <a:schemeClr val="accent2">
                  <a:lumMod val="75000"/>
                </a:schemeClr>
              </a:solidFill>
              <a:latin typeface="Bodoni MT Black" pitchFamily="18" charset="0"/>
            </a:endParaRPr>
          </a:p>
          <a:p>
            <a:pPr marL="177800" indent="177800">
              <a:buBlip>
                <a:blip r:embed="rId10"/>
              </a:buBlip>
              <a:defRPr/>
            </a:pPr>
            <a:r>
              <a:rPr lang="en-US" altLang="en-US" sz="1400" dirty="0" smtClean="0">
                <a:solidFill>
                  <a:schemeClr val="accent2">
                    <a:lumMod val="75000"/>
                  </a:schemeClr>
                </a:solidFill>
                <a:latin typeface="Bodoni MT Black" pitchFamily="18" charset="0"/>
              </a:rPr>
              <a:t>EDUCATION</a:t>
            </a:r>
            <a:endParaRPr lang="bg-BG" altLang="en-US" sz="1400" dirty="0" smtClean="0">
              <a:solidFill>
                <a:schemeClr val="accent2">
                  <a:lumMod val="75000"/>
                </a:schemeClr>
              </a:solidFill>
              <a:latin typeface="Bodoni MT Black" pitchFamily="18" charset="0"/>
            </a:endParaRPr>
          </a:p>
          <a:p>
            <a:pPr marL="177800" indent="177800">
              <a:buBlip>
                <a:blip r:embed="rId10"/>
              </a:buBlip>
              <a:defRPr/>
            </a:pPr>
            <a:r>
              <a:rPr lang="en-US" altLang="en-US" sz="1400" dirty="0" smtClean="0">
                <a:solidFill>
                  <a:schemeClr val="accent2">
                    <a:lumMod val="75000"/>
                  </a:schemeClr>
                </a:solidFill>
                <a:latin typeface="Bodoni MT Black" pitchFamily="18" charset="0"/>
              </a:rPr>
              <a:t>SOCIAL INCLUSION</a:t>
            </a:r>
            <a:endParaRPr lang="bg-BG" altLang="en-US" sz="1400" dirty="0" smtClean="0">
              <a:solidFill>
                <a:schemeClr val="accent2">
                  <a:lumMod val="75000"/>
                </a:schemeClr>
              </a:solidFill>
              <a:latin typeface="Bodoni MT Black" pitchFamily="18" charset="0"/>
            </a:endParaRPr>
          </a:p>
          <a:p>
            <a:pPr marL="177800" indent="177800">
              <a:buBlip>
                <a:blip r:embed="rId10"/>
              </a:buBlip>
              <a:defRPr/>
            </a:pPr>
            <a:r>
              <a:rPr lang="en-US" altLang="en-US" sz="1400" dirty="0" smtClean="0">
                <a:solidFill>
                  <a:schemeClr val="accent2">
                    <a:lumMod val="75000"/>
                  </a:schemeClr>
                </a:solidFill>
                <a:latin typeface="Bodoni MT Black" pitchFamily="18" charset="0"/>
              </a:rPr>
              <a:t>CLIMATE CHANGE AND ENERGY EFFICIENCY</a:t>
            </a:r>
            <a:endParaRPr lang="bg-BG" altLang="en-US" sz="1400" dirty="0" smtClean="0">
              <a:solidFill>
                <a:schemeClr val="accent2">
                  <a:lumMod val="75000"/>
                </a:schemeClr>
              </a:solidFill>
              <a:latin typeface="Bodoni MT Black" pitchFamily="18" charset="0"/>
            </a:endParaRPr>
          </a:p>
        </p:txBody>
      </p:sp>
      <p:pic>
        <p:nvPicPr>
          <p:cNvPr id="41" name="Picture 4" descr="logo">
            <a:hlinkClick r:id="rId11" tooltip="&quot;Начална страница&quot;"/>
          </p:cNvPr>
          <p:cNvPicPr>
            <a:picLocks noChangeAspect="1" noChangeArrowheads="1"/>
          </p:cNvPicPr>
          <p:nvPr/>
        </p:nvPicPr>
        <p:blipFill>
          <a:blip r:embed="rId12" r:link="rId13" cstate="print"/>
          <a:srcRect/>
          <a:stretch>
            <a:fillRect/>
          </a:stretch>
        </p:blipFill>
        <p:spPr bwMode="auto">
          <a:xfrm>
            <a:off x="8283528" y="5805264"/>
            <a:ext cx="608952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Резултат с изображение за smart city presentation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b="14698"/>
          <a:stretch>
            <a:fillRect/>
          </a:stretch>
        </p:blipFill>
        <p:spPr bwMode="auto">
          <a:xfrm>
            <a:off x="0" y="1810587"/>
            <a:ext cx="9144000" cy="5074797"/>
          </a:xfrm>
          <a:prstGeom prst="rect">
            <a:avLst/>
          </a:prstGeom>
          <a:noFill/>
        </p:spPr>
      </p:pic>
      <p:pic>
        <p:nvPicPr>
          <p:cNvPr id="16" name="Картина 11" descr="gradina_4">
            <a:hlinkClick r:id="rId3"/>
          </p:cNvPr>
          <p:cNvPicPr/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395536" y="4617132"/>
            <a:ext cx="2520280" cy="1512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4" name="Picture 4" descr="Резултат с изображение за соларни лампи бургас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7744" y="4617132"/>
            <a:ext cx="3096344" cy="15481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32" name="AutoShape 8" descr="Резултат с изображение за city images burgas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6" name="AutoShape 22" descr="Резултат с изображение за @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8" name="AutoShape 24" descr="Резултат с изображение за @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95536" y="2096852"/>
            <a:ext cx="6552728" cy="864096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 smtClean="0">
                <a:latin typeface="Bodoni MT Black" pitchFamily="18" charset="0"/>
              </a:rPr>
              <a:t>ENERGY EFFICIENCY</a:t>
            </a:r>
            <a:endParaRPr lang="en-US" sz="3000" dirty="0">
              <a:latin typeface="Bodoni MT Black" pitchFamily="18" charset="0"/>
            </a:endParaRPr>
          </a:p>
        </p:txBody>
      </p:sp>
      <p:pic>
        <p:nvPicPr>
          <p:cNvPr id="20482" name="Picture 2" descr="Резултат с изображение за соларни лампи бургас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64088" y="4617132"/>
            <a:ext cx="2700300" cy="1512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Right Arrow 11"/>
          <p:cNvSpPr/>
          <p:nvPr/>
        </p:nvSpPr>
        <p:spPr>
          <a:xfrm>
            <a:off x="395536" y="2096852"/>
            <a:ext cx="8208912" cy="3312368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0" tIns="0" rIns="0" bIns="0" rtlCol="0" anchor="t" anchorCtr="0"/>
          <a:lstStyle/>
          <a:p>
            <a:pPr>
              <a:buFontTx/>
              <a:buChar char="-"/>
            </a:pPr>
            <a:endParaRPr lang="en-GB" sz="1400" dirty="0" smtClean="0">
              <a:solidFill>
                <a:schemeClr val="accent2">
                  <a:lumMod val="75000"/>
                </a:schemeClr>
              </a:solidFill>
              <a:latin typeface="Bodoni MT Black" pitchFamily="18" charset="0"/>
            </a:endParaRPr>
          </a:p>
          <a:p>
            <a:pPr marL="177800" indent="177800">
              <a:buBlip>
                <a:blip r:embed="rId7"/>
              </a:buBlip>
            </a:pP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  <a:latin typeface="Bodoni MT Black" pitchFamily="18" charset="0"/>
              </a:rPr>
              <a:t>ENERGY EFFICIENCY MANAGEMENT OF BUILDINGS</a:t>
            </a:r>
          </a:p>
          <a:p>
            <a:pPr marL="177800" indent="177800">
              <a:buBlip>
                <a:blip r:embed="rId7"/>
              </a:buBlip>
            </a:pPr>
            <a:endParaRPr lang="en-GB" sz="600" dirty="0" smtClean="0">
              <a:solidFill>
                <a:schemeClr val="accent2">
                  <a:lumMod val="75000"/>
                </a:schemeClr>
              </a:solidFill>
              <a:latin typeface="Bodoni MT Black" pitchFamily="18" charset="0"/>
            </a:endParaRPr>
          </a:p>
          <a:p>
            <a:pPr marL="177800" indent="177800">
              <a:buBlip>
                <a:blip r:embed="rId7"/>
              </a:buBlip>
            </a:pP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  <a:latin typeface="Bodoni MT Black" pitchFamily="18" charset="0"/>
              </a:rPr>
              <a:t>PASSIVE HOUSE MODEL FOR BURGAS</a:t>
            </a:r>
          </a:p>
          <a:p>
            <a:pPr marL="177800" indent="177800">
              <a:buBlip>
                <a:blip r:embed="rId7"/>
              </a:buBlip>
            </a:pPr>
            <a:endParaRPr lang="en-GB" sz="600" dirty="0" smtClean="0">
              <a:solidFill>
                <a:schemeClr val="accent2">
                  <a:lumMod val="75000"/>
                </a:schemeClr>
              </a:solidFill>
              <a:latin typeface="Bodoni MT Black" pitchFamily="18" charset="0"/>
            </a:endParaRPr>
          </a:p>
          <a:p>
            <a:pPr marL="177800" indent="177800">
              <a:buBlip>
                <a:blip r:embed="rId7"/>
              </a:buBlip>
            </a:pP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  <a:latin typeface="Bodoni MT Black" pitchFamily="18" charset="0"/>
              </a:rPr>
              <a:t>EFFICIENT STREET LIGHTNING</a:t>
            </a:r>
          </a:p>
          <a:p>
            <a:pPr marL="177800" indent="177800">
              <a:buBlip>
                <a:blip r:embed="rId7"/>
              </a:buBlip>
            </a:pPr>
            <a:endParaRPr lang="en-GB" sz="600" dirty="0" smtClean="0">
              <a:solidFill>
                <a:schemeClr val="accent2">
                  <a:lumMod val="75000"/>
                </a:schemeClr>
              </a:solidFill>
              <a:latin typeface="Bodoni MT Black" pitchFamily="18" charset="0"/>
            </a:endParaRPr>
          </a:p>
          <a:p>
            <a:pPr marL="177800" indent="177800">
              <a:buBlip>
                <a:blip r:embed="rId7"/>
              </a:buBlip>
            </a:pPr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  <a:latin typeface="Bodoni MT Black" pitchFamily="18" charset="0"/>
              </a:rPr>
              <a:t>INNOVATIVE SOLUTIONS FOR URBAN ENVIRONMENT</a:t>
            </a:r>
          </a:p>
          <a:p>
            <a:pPr>
              <a:buFontTx/>
              <a:buChar char="-"/>
            </a:pPr>
            <a:endParaRPr lang="en-US" sz="1400" dirty="0">
              <a:solidFill>
                <a:schemeClr val="accent2">
                  <a:lumMod val="75000"/>
                </a:schemeClr>
              </a:solidFill>
              <a:latin typeface="Bodoni MT Black" pitchFamily="18" charset="0"/>
            </a:endParaRPr>
          </a:p>
        </p:txBody>
      </p:sp>
      <p:grpSp>
        <p:nvGrpSpPr>
          <p:cNvPr id="19" name="Group 27"/>
          <p:cNvGrpSpPr/>
          <p:nvPr/>
        </p:nvGrpSpPr>
        <p:grpSpPr>
          <a:xfrm>
            <a:off x="0" y="188640"/>
            <a:ext cx="5063796" cy="1584176"/>
            <a:chOff x="492560" y="3807017"/>
            <a:chExt cx="8183896" cy="1910003"/>
          </a:xfrm>
        </p:grpSpPr>
        <p:pic>
          <p:nvPicPr>
            <p:cNvPr id="20" name="Picture 28" descr="http://www.vmro.bg/media/blogposts/images/1278232197_email-icon.jpg">
              <a:hlinkClick r:id="rId8"/>
            </p:cNvPr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 rot="627201">
              <a:off x="4517893" y="4039836"/>
              <a:ext cx="2518150" cy="1677184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grpSp>
          <p:nvGrpSpPr>
            <p:cNvPr id="21" name="Group 28"/>
            <p:cNvGrpSpPr>
              <a:grpSpLocks/>
            </p:cNvGrpSpPr>
            <p:nvPr/>
          </p:nvGrpSpPr>
          <p:grpSpPr bwMode="auto">
            <a:xfrm>
              <a:off x="3786000" y="3807017"/>
              <a:ext cx="4890456" cy="1765004"/>
              <a:chOff x="1095" y="5677"/>
              <a:chExt cx="10480" cy="3724"/>
            </a:xfrm>
          </p:grpSpPr>
          <p:sp>
            <p:nvSpPr>
              <p:cNvPr id="23" name="Freeform 4"/>
              <p:cNvSpPr>
                <a:spLocks/>
              </p:cNvSpPr>
              <p:nvPr/>
            </p:nvSpPr>
            <p:spPr bwMode="auto">
              <a:xfrm>
                <a:off x="1095" y="5677"/>
                <a:ext cx="10480" cy="3724"/>
              </a:xfrm>
              <a:custGeom>
                <a:avLst/>
                <a:gdLst/>
                <a:ahLst/>
                <a:cxnLst>
                  <a:cxn ang="0">
                    <a:pos x="3930" y="1837"/>
                  </a:cxn>
                  <a:cxn ang="0">
                    <a:pos x="5385" y="247"/>
                  </a:cxn>
                  <a:cxn ang="0">
                    <a:pos x="10050" y="3322"/>
                  </a:cxn>
                  <a:cxn ang="0">
                    <a:pos x="7965" y="2662"/>
                  </a:cxn>
                  <a:cxn ang="0">
                    <a:pos x="0" y="1792"/>
                  </a:cxn>
                </a:cxnLst>
                <a:rect l="0" t="0" r="r" b="b"/>
                <a:pathLst>
                  <a:path w="10480" h="3724">
                    <a:moveTo>
                      <a:pt x="3930" y="1837"/>
                    </a:moveTo>
                    <a:cubicBezTo>
                      <a:pt x="4147" y="918"/>
                      <a:pt x="4365" y="0"/>
                      <a:pt x="5385" y="247"/>
                    </a:cubicBezTo>
                    <a:cubicBezTo>
                      <a:pt x="6405" y="494"/>
                      <a:pt x="9620" y="2920"/>
                      <a:pt x="10050" y="3322"/>
                    </a:cubicBezTo>
                    <a:cubicBezTo>
                      <a:pt x="10480" y="3724"/>
                      <a:pt x="9640" y="2917"/>
                      <a:pt x="7965" y="2662"/>
                    </a:cubicBezTo>
                    <a:cubicBezTo>
                      <a:pt x="6290" y="2407"/>
                      <a:pt x="1327" y="1937"/>
                      <a:pt x="0" y="1792"/>
                    </a:cubicBezTo>
                  </a:path>
                </a:pathLst>
              </a:custGeom>
              <a:noFill/>
              <a:ln w="28575">
                <a:solidFill>
                  <a:srgbClr val="548DD4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5"/>
              <p:cNvSpPr>
                <a:spLocks/>
              </p:cNvSpPr>
              <p:nvPr/>
            </p:nvSpPr>
            <p:spPr bwMode="auto">
              <a:xfrm>
                <a:off x="1932" y="7169"/>
                <a:ext cx="8385" cy="1417"/>
              </a:xfrm>
              <a:custGeom>
                <a:avLst/>
                <a:gdLst/>
                <a:ahLst/>
                <a:cxnLst>
                  <a:cxn ang="0">
                    <a:pos x="0" y="1372"/>
                  </a:cxn>
                  <a:cxn ang="0">
                    <a:pos x="7260" y="7"/>
                  </a:cxn>
                  <a:cxn ang="0">
                    <a:pos x="6750" y="1417"/>
                  </a:cxn>
                </a:cxnLst>
                <a:rect l="0" t="0" r="r" b="b"/>
                <a:pathLst>
                  <a:path w="8385" h="1417">
                    <a:moveTo>
                      <a:pt x="0" y="1372"/>
                    </a:moveTo>
                    <a:cubicBezTo>
                      <a:pt x="3067" y="686"/>
                      <a:pt x="6135" y="0"/>
                      <a:pt x="7260" y="7"/>
                    </a:cubicBezTo>
                    <a:cubicBezTo>
                      <a:pt x="8385" y="14"/>
                      <a:pt x="6835" y="1182"/>
                      <a:pt x="6750" y="1417"/>
                    </a:cubicBezTo>
                  </a:path>
                </a:pathLst>
              </a:custGeom>
              <a:noFill/>
              <a:ln w="19050">
                <a:solidFill>
                  <a:srgbClr val="E36C0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pic>
            <p:nvPicPr>
              <p:cNvPr id="25" name="Picture 6" descr="ANd9GcSCjKOSjsCRsnM4IGDY1VYKG-PmyDhAaCcZXpaqdht9PCqSkLqsQw">
                <a:hlinkClick r:id="rId10"/>
              </p:cNvPr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8969" y="6075"/>
                <a:ext cx="2070" cy="927"/>
              </a:xfrm>
              <a:prstGeom prst="rect">
                <a:avLst/>
              </a:prstGeom>
              <a:noFill/>
            </p:spPr>
          </p:pic>
        </p:grpSp>
        <p:sp>
          <p:nvSpPr>
            <p:cNvPr id="22" name="Rectangle 21"/>
            <p:cNvSpPr/>
            <p:nvPr/>
          </p:nvSpPr>
          <p:spPr>
            <a:xfrm>
              <a:off x="492560" y="4192249"/>
              <a:ext cx="7668343" cy="115034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en-US" sz="5600" b="1" cap="none" spc="0" dirty="0" smtClean="0">
                  <a:ln w="50800"/>
                  <a:solidFill>
                    <a:schemeClr val="bg1">
                      <a:shade val="50000"/>
                    </a:schemeClr>
                  </a:solidFill>
                  <a:effectLst/>
                  <a:latin typeface="Bodoni MT Black" pitchFamily="18" charset="0"/>
                </a:rPr>
                <a:t>BURG      S</a:t>
              </a:r>
              <a:endParaRPr lang="en-US" sz="5600" b="1" cap="none" spc="0" dirty="0">
                <a:ln w="50800"/>
                <a:solidFill>
                  <a:schemeClr val="bg1">
                    <a:shade val="50000"/>
                  </a:schemeClr>
                </a:solidFill>
                <a:effectLst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2339752" y="791706"/>
            <a:ext cx="619268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500" dirty="0" smtClean="0">
                <a:solidFill>
                  <a:schemeClr val="bg1">
                    <a:lumMod val="50000"/>
                  </a:schemeClr>
                </a:solidFill>
                <a:latin typeface="Bodoni MT Black" pitchFamily="18" charset="0"/>
              </a:rPr>
              <a:t>GROWING SMARTER</a:t>
            </a:r>
            <a:endParaRPr lang="en-US" sz="2500" dirty="0">
              <a:solidFill>
                <a:schemeClr val="bg1">
                  <a:lumMod val="50000"/>
                </a:schemeClr>
              </a:solidFill>
              <a:latin typeface="Bodoni MT Black" pitchFamily="18" charset="0"/>
            </a:endParaRPr>
          </a:p>
        </p:txBody>
      </p:sp>
      <p:pic>
        <p:nvPicPr>
          <p:cNvPr id="28" name="Picture 4" descr="logo">
            <a:hlinkClick r:id="rId12" tooltip="&quot;Начална страница&quot;"/>
          </p:cNvPr>
          <p:cNvPicPr>
            <a:picLocks noChangeAspect="1" noChangeArrowheads="1"/>
          </p:cNvPicPr>
          <p:nvPr/>
        </p:nvPicPr>
        <p:blipFill>
          <a:blip r:embed="rId13" r:link="rId14" cstate="print"/>
          <a:srcRect/>
          <a:stretch>
            <a:fillRect/>
          </a:stretch>
        </p:blipFill>
        <p:spPr bwMode="auto">
          <a:xfrm>
            <a:off x="8283528" y="5805264"/>
            <a:ext cx="608952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492</Words>
  <Application>Microsoft Office PowerPoint</Application>
  <PresentationFormat>On-screen Show (4:3)</PresentationFormat>
  <Paragraphs>116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Denitsa Georgieva</cp:lastModifiedBy>
  <cp:revision>37</cp:revision>
  <dcterms:created xsi:type="dcterms:W3CDTF">2015-10-01T20:31:22Z</dcterms:created>
  <dcterms:modified xsi:type="dcterms:W3CDTF">2015-11-04T07:56:17Z</dcterms:modified>
</cp:coreProperties>
</file>