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59" r:id="rId2"/>
    <p:sldId id="312" r:id="rId3"/>
    <p:sldId id="258" r:id="rId4"/>
    <p:sldId id="260" r:id="rId5"/>
    <p:sldId id="261" r:id="rId6"/>
    <p:sldId id="263" r:id="rId7"/>
    <p:sldId id="314" r:id="rId8"/>
    <p:sldId id="268" r:id="rId9"/>
    <p:sldId id="272" r:id="rId10"/>
    <p:sldId id="264" r:id="rId11"/>
    <p:sldId id="277" r:id="rId12"/>
    <p:sldId id="300" r:id="rId13"/>
    <p:sldId id="275" r:id="rId14"/>
    <p:sldId id="278" r:id="rId15"/>
    <p:sldId id="309" r:id="rId16"/>
    <p:sldId id="282" r:id="rId17"/>
    <p:sldId id="280" r:id="rId18"/>
    <p:sldId id="283" r:id="rId19"/>
    <p:sldId id="287" r:id="rId20"/>
    <p:sldId id="284" r:id="rId21"/>
    <p:sldId id="311" r:id="rId22"/>
    <p:sldId id="285" r:id="rId23"/>
    <p:sldId id="288" r:id="rId24"/>
    <p:sldId id="286" r:id="rId25"/>
    <p:sldId id="289" r:id="rId26"/>
    <p:sldId id="313" r:id="rId27"/>
    <p:sldId id="296" r:id="rId28"/>
    <p:sldId id="294" r:id="rId29"/>
    <p:sldId id="298" r:id="rId30"/>
    <p:sldId id="291" r:id="rId31"/>
    <p:sldId id="297" r:id="rId32"/>
    <p:sldId id="293" r:id="rId33"/>
    <p:sldId id="292" r:id="rId34"/>
    <p:sldId id="305" r:id="rId35"/>
    <p:sldId id="308" r:id="rId36"/>
    <p:sldId id="310" r:id="rId37"/>
    <p:sldId id="307" r:id="rId38"/>
  </p:sldIdLst>
  <p:sldSz cx="9144000" cy="6858000" type="screen4x3"/>
  <p:notesSz cx="6805613" cy="99441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CC"/>
    <a:srgbClr val="EEFFDD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66" autoAdjust="0"/>
    <p:restoredTop sz="95363" autoAdjust="0"/>
  </p:normalViewPr>
  <p:slideViewPr>
    <p:cSldViewPr>
      <p:cViewPr>
        <p:scale>
          <a:sx n="100" d="100"/>
          <a:sy n="100" d="100"/>
        </p:scale>
        <p:origin x="-2016" y="-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6" d="100"/>
          <a:sy n="76" d="100"/>
        </p:scale>
        <p:origin x="-2214" y="-90"/>
      </p:cViewPr>
      <p:guideLst>
        <p:guide orient="horz" pos="3132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E9A37B-7242-4C6F-8CCD-B47BCEC4EAE7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939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4EE26-04C1-4F61-AB05-61C06B155D4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470788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2BF86F-0618-4101-85D0-8F7CE19279F6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3448"/>
            <a:ext cx="5444490" cy="447484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DFE026-6194-412E-B695-42AB5D6026C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29014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FE026-6194-412E-B695-42AB5D6026C1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5365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FE026-6194-412E-B695-42AB5D6026C1}" type="slidenum">
              <a:rPr lang="bg-BG" smtClean="0"/>
              <a:t>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03284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FE026-6194-412E-B695-42AB5D6026C1}" type="slidenum">
              <a:rPr lang="bg-BG" smtClean="0"/>
              <a:t>13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20134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FE026-6194-412E-B695-42AB5D6026C1}" type="slidenum">
              <a:rPr lang="bg-BG" smtClean="0">
                <a:solidFill>
                  <a:prstClr val="black"/>
                </a:solidFill>
              </a:rPr>
              <a:pPr/>
              <a:t>26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3703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FE026-6194-412E-B695-42AB5D6026C1}" type="slidenum">
              <a:rPr lang="bg-BG" smtClean="0"/>
              <a:t>33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71189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12" name="Date Placeholder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bg-BG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BE2DF14-C99C-41A0-8BEA-127D7D9EEB29}" type="datetimeFigureOut">
              <a:rPr lang="bg-BG" smtClean="0"/>
              <a:pPr/>
              <a:t>4.11.2014 г.</a:t>
            </a:fld>
            <a:endParaRPr lang="bg-BG"/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bg-BG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7AC0E44-329E-494D-8B66-FACDDE24461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4" name="Platshållare för datum 7"/>
          <p:cNvSpPr txBox="1">
            <a:spLocks/>
          </p:cNvSpPr>
          <p:nvPr userDrawn="1"/>
        </p:nvSpPr>
        <p:spPr>
          <a:xfrm>
            <a:off x="6013175" y="6561348"/>
            <a:ext cx="2160000" cy="2246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bg-BG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FD4137C-FAF7-4425-84CD-FC920A0084F4}" type="datetime1">
              <a:rPr lang="sv-SE" smtClean="0"/>
              <a:pPr/>
              <a:t>2014-11-04</a:t>
            </a:fld>
            <a:endParaRPr lang="sv-SE" dirty="0"/>
          </a:p>
        </p:txBody>
      </p:sp>
      <p:sp>
        <p:nvSpPr>
          <p:cNvPr id="15" name="Platshållare för bildnummer 9"/>
          <p:cNvSpPr txBox="1">
            <a:spLocks/>
          </p:cNvSpPr>
          <p:nvPr userDrawn="1"/>
        </p:nvSpPr>
        <p:spPr>
          <a:xfrm>
            <a:off x="8173175" y="6561348"/>
            <a:ext cx="720000" cy="2246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bg-BG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8C3ACFF-A0A3-4C8E-BDA5-81B689E76C50}" type="slidenum">
              <a:rPr lang="sv-SE" smtClean="0"/>
              <a:pPr/>
              <a:t>‹#›</a:t>
            </a:fld>
            <a:endParaRPr lang="sv-SE" dirty="0"/>
          </a:p>
        </p:txBody>
      </p:sp>
      <p:pic>
        <p:nvPicPr>
          <p:cNvPr id="16" name="Picture 2" descr="K:\kunder\2012\Sweco\PPT-mall_NY\Bilder\kollage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Parallellogram 6"/>
          <p:cNvSpPr/>
          <p:nvPr userDrawn="1"/>
        </p:nvSpPr>
        <p:spPr>
          <a:xfrm rot="-540000">
            <a:off x="-165924" y="2542169"/>
            <a:ext cx="9486205" cy="1296144"/>
          </a:xfrm>
          <a:prstGeom prst="parallelogram">
            <a:avLst>
              <a:gd name="adj" fmla="val 16031"/>
            </a:avLst>
          </a:prstGeom>
          <a:solidFill>
            <a:srgbClr val="0808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18" name="Rubrik 1"/>
          <p:cNvSpPr txBox="1">
            <a:spLocks/>
          </p:cNvSpPr>
          <p:nvPr userDrawn="1"/>
        </p:nvSpPr>
        <p:spPr>
          <a:xfrm rot="-540000">
            <a:off x="-115061" y="2646498"/>
            <a:ext cx="9383897" cy="701323"/>
          </a:xfrm>
          <a:prstGeom prst="rect">
            <a:avLst/>
          </a:prstGeom>
        </p:spPr>
        <p:txBody>
          <a:bodyPr vert="horz" wrap="square" lIns="0" tIns="144000" rIns="0" bIns="0" rtlCol="0" anchor="t">
            <a:noAutofit/>
          </a:bodyPr>
          <a:lstStyle>
            <a:lvl1pPr algn="ctr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3600" i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FF0000"/>
                </a:solidFill>
              </a:rPr>
              <a:t>SWECO ENERGOPROEKT JSC</a:t>
            </a:r>
            <a:br>
              <a:rPr lang="en-US" b="1" dirty="0" smtClean="0">
                <a:solidFill>
                  <a:srgbClr val="FF0000"/>
                </a:solidFill>
              </a:rPr>
            </a:br>
            <a:endParaRPr lang="sv-SE" b="1" dirty="0">
              <a:solidFill>
                <a:srgbClr val="FF0000"/>
              </a:solidFill>
            </a:endParaRPr>
          </a:p>
        </p:txBody>
      </p:sp>
      <p:sp>
        <p:nvSpPr>
          <p:cNvPr id="19" name="Frihandsfigur 16"/>
          <p:cNvSpPr/>
          <p:nvPr userDrawn="1"/>
        </p:nvSpPr>
        <p:spPr>
          <a:xfrm>
            <a:off x="6473825" y="5648325"/>
            <a:ext cx="2670175" cy="1209675"/>
          </a:xfrm>
          <a:custGeom>
            <a:avLst/>
            <a:gdLst>
              <a:gd name="connsiteX0" fmla="*/ 0 w 2670175"/>
              <a:gd name="connsiteY0" fmla="*/ 0 h 764704"/>
              <a:gd name="connsiteX1" fmla="*/ 2670175 w 2670175"/>
              <a:gd name="connsiteY1" fmla="*/ 0 h 764704"/>
              <a:gd name="connsiteX2" fmla="*/ 2670175 w 2670175"/>
              <a:gd name="connsiteY2" fmla="*/ 764704 h 764704"/>
              <a:gd name="connsiteX3" fmla="*/ 0 w 2670175"/>
              <a:gd name="connsiteY3" fmla="*/ 764704 h 764704"/>
              <a:gd name="connsiteX4" fmla="*/ 0 w 2670175"/>
              <a:gd name="connsiteY4" fmla="*/ 0 h 764704"/>
              <a:gd name="connsiteX0" fmla="*/ 0 w 2670175"/>
              <a:gd name="connsiteY0" fmla="*/ 444971 h 1209675"/>
              <a:gd name="connsiteX1" fmla="*/ 2670175 w 2670175"/>
              <a:gd name="connsiteY1" fmla="*/ 0 h 1209675"/>
              <a:gd name="connsiteX2" fmla="*/ 2670175 w 2670175"/>
              <a:gd name="connsiteY2" fmla="*/ 1209675 h 1209675"/>
              <a:gd name="connsiteX3" fmla="*/ 0 w 2670175"/>
              <a:gd name="connsiteY3" fmla="*/ 1209675 h 1209675"/>
              <a:gd name="connsiteX4" fmla="*/ 0 w 2670175"/>
              <a:gd name="connsiteY4" fmla="*/ 444971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0175" h="1209675">
                <a:moveTo>
                  <a:pt x="0" y="444971"/>
                </a:moveTo>
                <a:lnTo>
                  <a:pt x="2670175" y="0"/>
                </a:lnTo>
                <a:lnTo>
                  <a:pt x="2670175" y="1209675"/>
                </a:lnTo>
                <a:lnTo>
                  <a:pt x="0" y="1209675"/>
                </a:lnTo>
                <a:lnTo>
                  <a:pt x="0" y="4449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pic>
        <p:nvPicPr>
          <p:cNvPr id="20" name="Picture 2" descr="K:\kunder\2012\Sweco\PPT-mall_NY\Bilder\SWwhite_tagline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35761" y="5902556"/>
            <a:ext cx="1857414" cy="73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Platshållare för text 8"/>
          <p:cNvSpPr>
            <a:spLocks noGrp="1"/>
          </p:cNvSpPr>
          <p:nvPr>
            <p:ph type="body" sz="quarter" idx="14" hasCustomPrompt="1"/>
          </p:nvPr>
        </p:nvSpPr>
        <p:spPr>
          <a:xfrm rot="-540000">
            <a:off x="-16841" y="3374277"/>
            <a:ext cx="8922114" cy="4868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b="1" i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 dirty="0" err="1" smtClean="0"/>
              <a:t>Write</a:t>
            </a:r>
            <a:r>
              <a:rPr lang="sv-SE" dirty="0" smtClean="0"/>
              <a:t> text </a:t>
            </a:r>
            <a:r>
              <a:rPr lang="sv-SE" dirty="0" err="1" smtClean="0"/>
              <a:t>here</a:t>
            </a:r>
            <a:endParaRPr lang="sv-SE" dirty="0" smtClean="0"/>
          </a:p>
        </p:txBody>
      </p:sp>
    </p:spTree>
    <p:extLst>
      <p:ext uri="{BB962C8B-B14F-4D97-AF65-F5344CB8AC3E}">
        <p14:creationId xmlns:p14="http://schemas.microsoft.com/office/powerpoint/2010/main" val="24288036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80606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803096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903676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36396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804418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08330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3413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  <p:pic>
        <p:nvPicPr>
          <p:cNvPr id="7" name="Picture 2" descr="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900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52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6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nordri_02"/>
          <p:cNvPicPr>
            <a:picLocks noChangeAspect="1" noChangeArrowheads="1"/>
          </p:cNvPicPr>
          <p:nvPr userDrawn="1"/>
        </p:nvPicPr>
        <p:blipFill>
          <a:blip r:embed="rId5">
            <a:lum bright="-54000" contrast="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25550"/>
            <a:ext cx="91440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K:\kunder\2012\Sweco\PPT-mall_NY\Bilder\SWwhite_tagline.png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144659"/>
            <a:ext cx="1857414" cy="73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8352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  <p:pic>
        <p:nvPicPr>
          <p:cNvPr id="7" name="Picture 2" descr="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-2909657" y="2909657"/>
            <a:ext cx="6872123" cy="1052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6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-2665827" y="3153487"/>
            <a:ext cx="6872124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nordri_02"/>
          <p:cNvPicPr>
            <a:picLocks noChangeAspect="1" noChangeArrowheads="1"/>
          </p:cNvPicPr>
          <p:nvPr userDrawn="1"/>
        </p:nvPicPr>
        <p:blipFill>
          <a:blip r:embed="rId4">
            <a:lum bright="-54000" contrast="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25550"/>
            <a:ext cx="91440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267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green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44407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67790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0436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868" y="3036301"/>
            <a:ext cx="9155868" cy="382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84108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39007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95858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4836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9B1837-5748-445A-9464-BB011C593611}" type="datetimeFigureOut">
              <a:rPr lang="bg-BG" smtClean="0"/>
              <a:t>4.11.2014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507AC-F9B7-48C6-9150-4D24B45E1DF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68789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4" r:id="rId3"/>
    <p:sldLayoutId id="2147483661" r:id="rId4"/>
    <p:sldLayoutId id="2147483663" r:id="rId5"/>
    <p:sldLayoutId id="2147483662" r:id="rId6"/>
    <p:sldLayoutId id="2147483650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12" Type="http://schemas.openxmlformats.org/officeDocument/2006/relationships/image" Target="../media/image4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11" Type="http://schemas.openxmlformats.org/officeDocument/2006/relationships/image" Target="../media/image40.png"/><Relationship Id="rId5" Type="http://schemas.openxmlformats.org/officeDocument/2006/relationships/image" Target="../media/image34.jpg"/><Relationship Id="rId10" Type="http://schemas.openxmlformats.org/officeDocument/2006/relationships/image" Target="../media/image39.pn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g"/><Relationship Id="rId4" Type="http://schemas.openxmlformats.org/officeDocument/2006/relationships/image" Target="../media/image7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3" Type="http://schemas.openxmlformats.org/officeDocument/2006/relationships/image" Target="../media/image88.jpeg"/><Relationship Id="rId7" Type="http://schemas.openxmlformats.org/officeDocument/2006/relationships/image" Target="../media/image5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90.jpeg"/><Relationship Id="rId4" Type="http://schemas.openxmlformats.org/officeDocument/2006/relationships/image" Target="../media/image89.jpeg"/><Relationship Id="rId9" Type="http://schemas.openxmlformats.org/officeDocument/2006/relationships/image" Target="../media/image9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eg"/><Relationship Id="rId3" Type="http://schemas.openxmlformats.org/officeDocument/2006/relationships/image" Target="../media/image100.jpeg"/><Relationship Id="rId7" Type="http://schemas.openxmlformats.org/officeDocument/2006/relationships/image" Target="../media/image10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10" Type="http://schemas.openxmlformats.org/officeDocument/2006/relationships/image" Target="../media/image106.jpeg"/><Relationship Id="rId4" Type="http://schemas.microsoft.com/office/2007/relationships/hdphoto" Target="../media/hdphoto3.wdp"/><Relationship Id="rId9" Type="http://schemas.openxmlformats.org/officeDocument/2006/relationships/image" Target="../media/image10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11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jpeg"/><Relationship Id="rId5" Type="http://schemas.openxmlformats.org/officeDocument/2006/relationships/image" Target="../media/image126.jpeg"/><Relationship Id="rId4" Type="http://schemas.openxmlformats.org/officeDocument/2006/relationships/image" Target="../media/image12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g"/><Relationship Id="rId2" Type="http://schemas.openxmlformats.org/officeDocument/2006/relationships/image" Target="../media/image1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0.jp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42" y="836712"/>
            <a:ext cx="9144000" cy="2448271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NIKOPOL-TURNU MAGURELE</a:t>
            </a:r>
            <a:b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b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GORNA ARDA  HYDROPOWER PROJECT</a:t>
            </a:r>
            <a:endParaRPr lang="bg-BG" sz="31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517232"/>
            <a:ext cx="3779912" cy="1152128"/>
          </a:xfrm>
        </p:spPr>
        <p:txBody>
          <a:bodyPr>
            <a:normAutofit/>
          </a:bodyPr>
          <a:lstStyle/>
          <a:p>
            <a:pPr algn="l"/>
            <a:r>
              <a:rPr lang="en-US" sz="1800" b="1" dirty="0" smtClean="0">
                <a:solidFill>
                  <a:schemeClr val="bg1"/>
                </a:solidFill>
              </a:rPr>
              <a:t>by </a:t>
            </a:r>
            <a:r>
              <a:rPr lang="en-US" sz="1800" b="1" dirty="0" err="1" smtClean="0">
                <a:solidFill>
                  <a:schemeClr val="bg1"/>
                </a:solidFill>
              </a:rPr>
              <a:t>Dimitar</a:t>
            </a:r>
            <a:r>
              <a:rPr lang="en-US" sz="1800" b="1" dirty="0" smtClean="0">
                <a:solidFill>
                  <a:schemeClr val="bg1"/>
                </a:solidFill>
              </a:rPr>
              <a:t> Popov</a:t>
            </a:r>
          </a:p>
          <a:p>
            <a:pPr algn="l"/>
            <a:r>
              <a:rPr lang="en-US" sz="1800" b="1" dirty="0" smtClean="0">
                <a:solidFill>
                  <a:schemeClr val="bg1"/>
                </a:solidFill>
              </a:rPr>
              <a:t>Executive Director of</a:t>
            </a:r>
          </a:p>
          <a:p>
            <a:pPr algn="l"/>
            <a:r>
              <a:rPr lang="en-US" altLang="bg-BG" sz="1800" b="1" dirty="0" err="1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Sweco</a:t>
            </a:r>
            <a:r>
              <a:rPr lang="en-US" altLang="bg-BG" sz="18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bg-BG" sz="1800" b="1" dirty="0" err="1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Energoproekt</a:t>
            </a:r>
            <a:endParaRPr lang="en-US" sz="1400" b="1" dirty="0" smtClean="0">
              <a:solidFill>
                <a:schemeClr val="bg1"/>
              </a:solidFill>
            </a:endParaRPr>
          </a:p>
          <a:p>
            <a:endParaRPr lang="bg-BG" sz="1400" dirty="0"/>
          </a:p>
        </p:txBody>
      </p:sp>
      <p:pic>
        <p:nvPicPr>
          <p:cNvPr id="5" name="Picture 2" descr="K:\kunder\2012\Sweco\PPT-mall_NY\Bilder\SWwhite_tagline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5284" y="5645908"/>
            <a:ext cx="2235188" cy="87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0" y="3861048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STATUS AND PRELIMINARY PROJECT </a:t>
            </a:r>
            <a:b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CHARACTERISTICS</a:t>
            </a:r>
          </a:p>
          <a:p>
            <a:pPr algn="ctr">
              <a:lnSpc>
                <a:spcPct val="200000"/>
              </a:lnSpc>
            </a:pPr>
            <a:r>
              <a:rPr lang="en-US" sz="2000" b="1" dirty="0" err="1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Dimitar</a:t>
            </a: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Popov/ Georgi </a:t>
            </a:r>
            <a:r>
              <a:rPr lang="en-US" sz="2000" b="1" dirty="0" err="1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Evstatiev</a:t>
            </a:r>
            <a:endParaRPr lang="en-US" sz="2000" b="1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282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4044794"/>
              </p:ext>
            </p:extLst>
          </p:nvPr>
        </p:nvGraphicFramePr>
        <p:xfrm>
          <a:off x="395536" y="1742796"/>
          <a:ext cx="6286500" cy="444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0" name="Acrobat Document" r:id="rId3" imgW="8019048" imgH="5668166" progId="AcroExch.Document.11">
                  <p:embed/>
                </p:oleObj>
              </mc:Choice>
              <mc:Fallback>
                <p:oleObj name="Acrobat Document" r:id="rId3" imgW="8019048" imgH="5668166" progId="AcroExch.Document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796" t="2541" r="4713" b="5081"/>
                      <a:stretch>
                        <a:fillRect/>
                      </a:stretch>
                    </p:blipFill>
                    <p:spPr bwMode="auto">
                      <a:xfrm>
                        <a:off x="395536" y="1742796"/>
                        <a:ext cx="6286500" cy="4443413"/>
                      </a:xfrm>
                      <a:prstGeom prst="rect">
                        <a:avLst/>
                      </a:prstGeom>
                      <a:solidFill>
                        <a:srgbClr val="0000FF"/>
                      </a:solidFill>
                      <a:ln w="9525">
                        <a:solidFill>
                          <a:srgbClr val="FFCC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own Arrow 8"/>
          <p:cNvSpPr/>
          <p:nvPr/>
        </p:nvSpPr>
        <p:spPr>
          <a:xfrm>
            <a:off x="5610474" y="4457421"/>
            <a:ext cx="46037" cy="928688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1268760"/>
            <a:ext cx="9144000" cy="1224136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bg-BG" sz="2400" i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Nikopol</a:t>
            </a:r>
            <a:r>
              <a:rPr lang="ru-RU" altLang="bg-BG" sz="2400" i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</a:t>
            </a:r>
            <a:r>
              <a:rPr lang="en-US" altLang="bg-BG" sz="2400" i="1" kern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Turnu</a:t>
            </a:r>
            <a:r>
              <a:rPr lang="en-US" altLang="bg-BG" sz="2400" i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400" i="1" kern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Magurele</a:t>
            </a:r>
            <a:r>
              <a:rPr lang="en-US" altLang="bg-BG" sz="2400" i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altLang="bg-BG" sz="2400" i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sz="2400" b="0" i="1" kern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Hydrotechnical</a:t>
            </a:r>
            <a:r>
              <a:rPr lang="en-US" altLang="bg-BG" sz="2400" b="0" i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Complex</a:t>
            </a:r>
            <a:endParaRPr lang="ru-RU" altLang="bg-BG" sz="2400" b="0" i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142" name="Picture 70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1741" y="4457420"/>
            <a:ext cx="2194755" cy="16518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1979" y="2492896"/>
            <a:ext cx="2224517" cy="1668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Down Arrow 7"/>
          <p:cNvSpPr/>
          <p:nvPr/>
        </p:nvSpPr>
        <p:spPr>
          <a:xfrm>
            <a:off x="6012160" y="4221088"/>
            <a:ext cx="46037" cy="928688"/>
          </a:xfrm>
          <a:prstGeom prst="downArrow">
            <a:avLst/>
          </a:prstGeom>
          <a:solidFill>
            <a:schemeClr val="tx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bg-BG" dirty="0" smtClean="0"/>
              <a:t>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458765" y="3605417"/>
            <a:ext cx="3201467" cy="566309"/>
          </a:xfrm>
          <a:prstGeom prst="rect">
            <a:avLst/>
          </a:prstGeom>
          <a:solidFill>
            <a:schemeClr val="bg1"/>
          </a:solidFill>
          <a:effectLst>
            <a:softEdge rad="38100"/>
          </a:effectLst>
        </p:spPr>
        <p:txBody>
          <a:bodyPr wrap="square">
            <a:spAutoFit/>
          </a:bodyPr>
          <a:lstStyle/>
          <a:p>
            <a:pPr marL="374650" indent="-28575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buFont typeface="Wingdings" panose="05000000000000000000" pitchFamily="2" charset="2"/>
              <a:buChar char="ü"/>
            </a:pPr>
            <a:r>
              <a:rPr lang="en-US" altLang="bg-BG" sz="1400" kern="0" dirty="0" smtClean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the middle of river section</a:t>
            </a:r>
            <a:r>
              <a:rPr lang="bg-BG" altLang="bg-BG" sz="1400" kern="0" dirty="0" smtClean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bg-BG" altLang="bg-BG" sz="1400" kern="0" dirty="0" smtClean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bg-BG" altLang="bg-BG" sz="1400" i="1" kern="0" dirty="0" smtClean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en-US" altLang="bg-BG" sz="1400" i="1" kern="0" dirty="0" smtClean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Nikopol – </a:t>
            </a:r>
            <a:r>
              <a:rPr lang="en-US" altLang="bg-BG" sz="1400" i="1" kern="0" dirty="0" err="1" smtClean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Turnu</a:t>
            </a:r>
            <a:r>
              <a:rPr lang="en-US" altLang="bg-BG" sz="1400" i="1" kern="0" dirty="0" smtClean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400" i="1" kern="0" dirty="0" err="1" smtClean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Magurele</a:t>
            </a:r>
            <a:r>
              <a:rPr lang="bg-BG" altLang="bg-BG" sz="1400" i="1" kern="0" dirty="0" smtClean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r>
              <a:rPr lang="bg-BG" altLang="bg-BG" sz="1400" b="1" kern="0" dirty="0" smtClean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bg-BG" altLang="bg-BG" sz="1400" b="1" kern="0" dirty="0">
              <a:solidFill>
                <a:srgbClr val="002060"/>
              </a:solidFill>
              <a:effectLst>
                <a:glow>
                  <a:schemeClr val="accent1">
                    <a:alpha val="40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458765" y="5542954"/>
            <a:ext cx="3201467" cy="566309"/>
          </a:xfrm>
          <a:prstGeom prst="rect">
            <a:avLst/>
          </a:prstGeom>
          <a:solidFill>
            <a:schemeClr val="bg1"/>
          </a:solidFill>
          <a:effectLst>
            <a:softEdge rad="38100"/>
          </a:effectLst>
        </p:spPr>
        <p:txBody>
          <a:bodyPr wrap="square">
            <a:spAutoFit/>
          </a:bodyPr>
          <a:lstStyle/>
          <a:p>
            <a:pPr marL="374650" indent="-28575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buFont typeface="Wingdings" panose="05000000000000000000" pitchFamily="2" charset="2"/>
              <a:buChar char="ü"/>
            </a:pPr>
            <a:r>
              <a:rPr lang="en-US" altLang="bg-BG" sz="1400" kern="0" dirty="0" smtClean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 the end of river section</a:t>
            </a:r>
            <a:r>
              <a:rPr lang="bg-BG" altLang="bg-BG" sz="1400" kern="0" dirty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bg-BG" altLang="bg-BG" sz="1400" kern="0" dirty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bg-BG" altLang="bg-BG" sz="1400" kern="0" dirty="0" smtClean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en-US" altLang="bg-BG" sz="1400" kern="0" dirty="0" err="1" smtClean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Silistra</a:t>
            </a:r>
            <a:r>
              <a:rPr lang="bg-BG" altLang="bg-BG" sz="1400" kern="0" dirty="0" smtClean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altLang="bg-BG" sz="1400" kern="0" dirty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en-US" altLang="bg-BG" sz="1400" kern="0" dirty="0" err="1" smtClean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Calarasi</a:t>
            </a:r>
            <a:r>
              <a:rPr lang="bg-BG" altLang="bg-BG" sz="1400" kern="0" dirty="0" smtClean="0">
                <a:solidFill>
                  <a:srgbClr val="002060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lang="bg-BG" sz="1400" kern="0" dirty="0">
              <a:solidFill>
                <a:srgbClr val="002060"/>
              </a:solidFill>
              <a:effectLst>
                <a:glow>
                  <a:schemeClr val="accent1">
                    <a:alpha val="40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419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0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2055549"/>
            <a:ext cx="6628543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6093296"/>
            <a:ext cx="9144000" cy="7571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645750" lvl="2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bg-BG" b="1" kern="0" dirty="0" smtClean="0">
                <a:solidFill>
                  <a:srgbClr val="002060"/>
                </a:solidFill>
              </a:rPr>
              <a:t>Infrastructure facilities</a:t>
            </a:r>
            <a:r>
              <a:rPr lang="bg-BG" altLang="bg-BG" b="1" kern="0" dirty="0" smtClean="0">
                <a:solidFill>
                  <a:srgbClr val="002060"/>
                </a:solidFill>
              </a:rPr>
              <a:t>:</a:t>
            </a:r>
            <a:r>
              <a:rPr lang="en-US" altLang="bg-BG" b="1" kern="0" dirty="0" smtClean="0">
                <a:solidFill>
                  <a:srgbClr val="002060"/>
                </a:solidFill>
              </a:rPr>
              <a:t> </a:t>
            </a:r>
            <a:r>
              <a:rPr lang="en-US" altLang="bg-BG" i="1" kern="0" dirty="0">
                <a:solidFill>
                  <a:srgbClr val="002060"/>
                </a:solidFill>
              </a:rPr>
              <a:t> </a:t>
            </a:r>
            <a:r>
              <a:rPr lang="en-US" altLang="bg-BG" i="1" kern="0" dirty="0" smtClean="0">
                <a:solidFill>
                  <a:srgbClr val="002060"/>
                </a:solidFill>
              </a:rPr>
              <a:t>Railway infrastructure, road infrastructure, telecommunications, and power connections</a:t>
            </a:r>
            <a:r>
              <a:rPr lang="bg-BG" altLang="bg-BG" i="1" kern="0" dirty="0" smtClean="0">
                <a:solidFill>
                  <a:srgbClr val="002060"/>
                </a:solidFill>
              </a:rPr>
              <a:t>.</a:t>
            </a:r>
            <a:endParaRPr lang="bg-BG" altLang="bg-BG" i="1" kern="0" dirty="0">
              <a:solidFill>
                <a:srgbClr val="00206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891" y="1320604"/>
            <a:ext cx="9129109" cy="7571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645750" lvl="2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bg-BG" b="1" kern="0" dirty="0" err="1" smtClean="0">
                <a:solidFill>
                  <a:srgbClr val="002060"/>
                </a:solidFill>
              </a:rPr>
              <a:t>Hydrotechnical</a:t>
            </a:r>
            <a:r>
              <a:rPr lang="en-US" altLang="bg-BG" b="1" kern="0" dirty="0" smtClean="0">
                <a:solidFill>
                  <a:srgbClr val="002060"/>
                </a:solidFill>
              </a:rPr>
              <a:t> part</a:t>
            </a:r>
            <a:r>
              <a:rPr lang="bg-BG" altLang="bg-BG" b="1" kern="0" dirty="0" smtClean="0">
                <a:solidFill>
                  <a:srgbClr val="002060"/>
                </a:solidFill>
              </a:rPr>
              <a:t>: </a:t>
            </a:r>
            <a:r>
              <a:rPr lang="en-US" altLang="bg-BG" i="1" kern="0" dirty="0" smtClean="0">
                <a:solidFill>
                  <a:srgbClr val="002060"/>
                </a:solidFill>
              </a:rPr>
              <a:t>Power plant, lock, spillway with segment gates, </a:t>
            </a:r>
            <a:r>
              <a:rPr lang="en-US" altLang="bg-BG" i="1" kern="0" dirty="0" err="1" smtClean="0">
                <a:solidFill>
                  <a:srgbClr val="002060"/>
                </a:solidFill>
              </a:rPr>
              <a:t>earthfill</a:t>
            </a:r>
            <a:r>
              <a:rPr lang="en-US" altLang="bg-BG" i="1" kern="0" dirty="0" smtClean="0">
                <a:solidFill>
                  <a:srgbClr val="002060"/>
                </a:solidFill>
              </a:rPr>
              <a:t> dam and fish passage.</a:t>
            </a:r>
            <a:endParaRPr lang="bg-BG" altLang="bg-BG" i="1" kern="0" dirty="0">
              <a:solidFill>
                <a:srgbClr val="002060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Nikopol – </a:t>
            </a:r>
            <a:r>
              <a:rPr lang="en-US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Turnu</a:t>
            </a:r>
            <a:r>
              <a:rPr lang="en-US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Magurele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hydrotechnical</a:t>
            </a:r>
            <a:r>
              <a:rPr lang="en-US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complex</a:t>
            </a:r>
            <a:endParaRPr lang="ru-RU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7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75675" y="1409201"/>
            <a:ext cx="5432429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en-US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Main technical parameters</a:t>
            </a:r>
            <a:endParaRPr lang="bg-BG" altLang="bg-BG" b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8491" name="Picture 59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933" y="4365104"/>
            <a:ext cx="3833181" cy="2136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995936" y="4509120"/>
            <a:ext cx="5148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48000" indent="-3600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HPP installed </a:t>
            </a:r>
            <a:r>
              <a:rPr lang="en-US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capcity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х 400 MW 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possible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х 500 MW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  <a:p>
            <a:pPr marL="648000" indent="-3600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Turbines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20</a:t>
            </a:r>
            <a:r>
              <a:rPr lang="en-GB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(22)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nos.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x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40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MW</a:t>
            </a:r>
            <a:endParaRPr lang="ru-RU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648000" indent="-3600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Annual power generation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х 2200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GWh</a:t>
            </a:r>
            <a:endParaRPr lang="bg-BG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8492" name="Picture 6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2254002"/>
            <a:ext cx="4119513" cy="2154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2276872"/>
            <a:ext cx="5508104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648000" indent="-3600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Reservoir length: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282 </a:t>
            </a:r>
            <a:r>
              <a:rPr lang="ru-RU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km</a:t>
            </a:r>
            <a:endParaRPr lang="ru-RU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648000" indent="-3600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Average reservoir width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from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1.5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2.0 </a:t>
            </a:r>
            <a:r>
              <a:rPr lang="ru-RU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km</a:t>
            </a:r>
            <a:endParaRPr lang="ru-RU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36096" y="1933129"/>
            <a:ext cx="2304256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8000">
              <a:lnSpc>
                <a:spcPct val="150000"/>
              </a:lnSpc>
            </a:pPr>
            <a:r>
              <a:rPr lang="en-US" altLang="bg-BG" sz="1600" b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Spillway dam section</a:t>
            </a:r>
            <a:endParaRPr lang="ru-RU" altLang="bg-BG" sz="1600" b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55795" y="3953196"/>
            <a:ext cx="1111949" cy="41190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8000">
              <a:lnSpc>
                <a:spcPct val="150000"/>
              </a:lnSpc>
            </a:pPr>
            <a:r>
              <a:rPr lang="en-US" altLang="bg-BG" sz="1600" b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HPP</a:t>
            </a:r>
            <a:endParaRPr lang="ru-RU" altLang="bg-BG" sz="1600" b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Nikopol –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Turnu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Magurele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hydrotechnical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complex</a:t>
            </a:r>
          </a:p>
        </p:txBody>
      </p:sp>
    </p:spTree>
    <p:extLst>
      <p:ext uri="{BB962C8B-B14F-4D97-AF65-F5344CB8AC3E}">
        <p14:creationId xmlns:p14="http://schemas.microsoft.com/office/powerpoint/2010/main" val="222686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8814" y="4894307"/>
            <a:ext cx="1738999" cy="116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2529985"/>
            <a:ext cx="1017066" cy="11996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74" y="2529985"/>
            <a:ext cx="1521709" cy="12962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Rectangle 14"/>
          <p:cNvSpPr/>
          <p:nvPr/>
        </p:nvSpPr>
        <p:spPr>
          <a:xfrm>
            <a:off x="213444" y="1778283"/>
            <a:ext cx="853501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bg-BG" kern="0" dirty="0" smtClean="0">
                <a:solidFill>
                  <a:srgbClr val="002060"/>
                </a:solidFill>
              </a:rPr>
              <a:t>Geological surveys as well as relevant field studies have been performed up to the 80s of 20</a:t>
            </a:r>
            <a:r>
              <a:rPr lang="en-US" altLang="bg-BG" kern="0" baseline="30000" dirty="0" smtClean="0">
                <a:solidFill>
                  <a:srgbClr val="002060"/>
                </a:solidFill>
              </a:rPr>
              <a:t>th</a:t>
            </a:r>
            <a:r>
              <a:rPr lang="en-US" altLang="bg-BG" kern="0" dirty="0" smtClean="0">
                <a:solidFill>
                  <a:srgbClr val="002060"/>
                </a:solidFill>
              </a:rPr>
              <a:t> century.</a:t>
            </a:r>
            <a:endParaRPr lang="bg-BG" altLang="bg-BG" kern="0" dirty="0">
              <a:solidFill>
                <a:srgbClr val="002060"/>
              </a:solidFill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75675" y="1409201"/>
            <a:ext cx="4280301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en-US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Current status</a:t>
            </a:r>
            <a:endParaRPr lang="bg-BG" altLang="bg-BG" b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6747" y="3158502"/>
            <a:ext cx="1427842" cy="9501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203603" y="2842039"/>
            <a:ext cx="931976" cy="12442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8239" y="2523680"/>
            <a:ext cx="1745169" cy="13088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232" y="2599660"/>
            <a:ext cx="960981" cy="14562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Rectangle 10"/>
          <p:cNvSpPr/>
          <p:nvPr/>
        </p:nvSpPr>
        <p:spPr>
          <a:xfrm>
            <a:off x="213444" y="4151350"/>
            <a:ext cx="776053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bg-BG" kern="0" dirty="0" smtClean="0">
                <a:solidFill>
                  <a:srgbClr val="002060"/>
                </a:solidFill>
              </a:rPr>
              <a:t>Basic Designs and partial Detailed Designs have been prepared together with the Romanian side.</a:t>
            </a:r>
            <a:endParaRPr lang="bg-BG" altLang="bg-BG" kern="0" dirty="0">
              <a:solidFill>
                <a:srgbClr val="002060"/>
              </a:solidFill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8809" y="4914604"/>
            <a:ext cx="1835875" cy="1220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3144" y="4733838"/>
            <a:ext cx="1808139" cy="12071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8304" y="4826164"/>
            <a:ext cx="1363332" cy="10224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Rectangle 11"/>
          <p:cNvSpPr/>
          <p:nvPr/>
        </p:nvSpPr>
        <p:spPr>
          <a:xfrm>
            <a:off x="213444" y="6093296"/>
            <a:ext cx="845819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bg-BG" kern="0" dirty="0" smtClean="0">
                <a:solidFill>
                  <a:srgbClr val="002060"/>
                </a:solidFill>
              </a:rPr>
              <a:t>Preliminary constructions works were started, mainly by the Romanian side – the 80s of 20</a:t>
            </a:r>
            <a:r>
              <a:rPr lang="en-US" altLang="bg-BG" kern="0" baseline="30000" dirty="0" smtClean="0">
                <a:solidFill>
                  <a:srgbClr val="002060"/>
                </a:solidFill>
              </a:rPr>
              <a:t>th</a:t>
            </a:r>
            <a:r>
              <a:rPr lang="en-US" altLang="bg-BG" kern="0" dirty="0" smtClean="0">
                <a:solidFill>
                  <a:srgbClr val="002060"/>
                </a:solidFill>
              </a:rPr>
              <a:t> century.</a:t>
            </a:r>
            <a:endParaRPr lang="bg-BG" altLang="bg-BG" kern="0" dirty="0">
              <a:solidFill>
                <a:srgbClr val="002060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Nikopol –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Turnu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Magurele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hydrotechnical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complex</a:t>
            </a:r>
          </a:p>
        </p:txBody>
      </p:sp>
    </p:spTree>
    <p:extLst>
      <p:ext uri="{BB962C8B-B14F-4D97-AF65-F5344CB8AC3E}">
        <p14:creationId xmlns:p14="http://schemas.microsoft.com/office/powerpoint/2010/main" val="332679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75675" y="1409201"/>
            <a:ext cx="4280301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en-US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Development</a:t>
            </a:r>
            <a:endParaRPr lang="bg-BG" altLang="bg-BG" b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769" y="2487510"/>
            <a:ext cx="2448272" cy="17169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924" y="2548342"/>
            <a:ext cx="2520279" cy="1595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4500" y="2978216"/>
            <a:ext cx="1462952" cy="12496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49" y="4699187"/>
            <a:ext cx="2448272" cy="1508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0136" y="4663497"/>
            <a:ext cx="2370756" cy="15795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9549" y="5311605"/>
            <a:ext cx="1558658" cy="10257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Nikopol –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Turnu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Magurele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hydrotechnical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complex</a:t>
            </a:r>
          </a:p>
        </p:txBody>
      </p:sp>
      <p:sp>
        <p:nvSpPr>
          <p:cNvPr id="9" name="Rectangle 8"/>
          <p:cNvSpPr/>
          <p:nvPr/>
        </p:nvSpPr>
        <p:spPr>
          <a:xfrm>
            <a:off x="346494" y="1841179"/>
            <a:ext cx="77538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bg-BG" kern="0" dirty="0">
                <a:solidFill>
                  <a:srgbClr val="002060"/>
                </a:solidFill>
              </a:rPr>
              <a:t>Intensification of bilateral cooperation between Bulgaria and </a:t>
            </a:r>
            <a:r>
              <a:rPr lang="en-US" altLang="bg-BG" kern="0" dirty="0" smtClean="0">
                <a:solidFill>
                  <a:srgbClr val="002060"/>
                </a:solidFill>
              </a:rPr>
              <a:t>Romania</a:t>
            </a:r>
            <a:r>
              <a:rPr lang="bg-BG" altLang="bg-BG" kern="0" dirty="0" smtClean="0">
                <a:solidFill>
                  <a:srgbClr val="002060"/>
                </a:solidFill>
              </a:rPr>
              <a:t>.</a:t>
            </a:r>
            <a:endParaRPr lang="bg-BG" altLang="bg-BG" kern="0" dirty="0">
              <a:solidFill>
                <a:srgbClr val="00206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133247" y="2487510"/>
            <a:ext cx="27543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kern="0" dirty="0" smtClean="0">
                <a:solidFill>
                  <a:srgbClr val="002060"/>
                </a:solidFill>
              </a:rPr>
              <a:t>Danube Strategy</a:t>
            </a:r>
            <a:r>
              <a:rPr lang="bg-BG" kern="0" dirty="0" smtClean="0">
                <a:solidFill>
                  <a:srgbClr val="002060"/>
                </a:solidFill>
              </a:rPr>
              <a:t>.</a:t>
            </a:r>
            <a:endParaRPr lang="bg-BG" kern="0" dirty="0">
              <a:solidFill>
                <a:srgbClr val="00206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32316" y="4509120"/>
            <a:ext cx="37913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en-US" altLang="bg-BG" kern="0" dirty="0" smtClean="0">
                <a:solidFill>
                  <a:srgbClr val="002060"/>
                </a:solidFill>
              </a:rPr>
              <a:t>Overall re-evaluation of the project is required</a:t>
            </a:r>
            <a:r>
              <a:rPr lang="bg-BG" altLang="bg-BG" kern="0" dirty="0" smtClean="0">
                <a:solidFill>
                  <a:srgbClr val="002060"/>
                </a:solidFill>
              </a:rPr>
              <a:t>.  </a:t>
            </a:r>
            <a:endParaRPr lang="bg-BG" altLang="bg-BG" kern="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33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772816"/>
            <a:ext cx="9144000" cy="904863"/>
          </a:xfrm>
          <a:prstGeom prst="rect">
            <a:avLst/>
          </a:prstGeom>
          <a:noFill/>
        </p:spPr>
        <p:txBody>
          <a:bodyPr/>
          <a:lstStyle/>
          <a:p>
            <a:pPr marL="88900" indent="12700" eaLnBrk="0" fontAlgn="base" hangingPunct="0"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 present, the project has no defined value. The last pricing is done in the 80s.</a:t>
            </a:r>
            <a:endParaRPr lang="ru-RU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-2988840" y="4025329"/>
            <a:ext cx="8668862" cy="46672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bg-BG" sz="2000" b="0" kern="0" dirty="0">
              <a:solidFill>
                <a:srgbClr val="002060"/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1" y="1409201"/>
            <a:ext cx="7164288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en-US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Financing</a:t>
            </a:r>
            <a:endParaRPr lang="ru-RU" altLang="bg-BG" b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79745" y="2957698"/>
            <a:ext cx="512323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" indent="12700" eaLnBrk="0" fontAlgn="base" hangingPunct="0"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Financing could be sought once the project is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clearly structured, as for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this purpose multiple sources and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mechanisms may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used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1779746" y="2519976"/>
            <a:ext cx="7258776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en-US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Financing sources</a:t>
            </a:r>
            <a:endParaRPr lang="ru-RU" altLang="bg-BG" b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4515277"/>
            <a:ext cx="91440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TEN-T</a:t>
            </a:r>
            <a:r>
              <a:rPr lang="bg-BG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600" i="1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programmes</a:t>
            </a:r>
            <a:endParaRPr lang="bg-BG" altLang="bg-BG" sz="1600" i="1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000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European Structural and Cohesion funds</a:t>
            </a:r>
            <a:endParaRPr lang="bg-BG" altLang="bg-BG" sz="1600" i="1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000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Development of Danube River municipalities</a:t>
            </a:r>
            <a:endParaRPr lang="bg-BG" altLang="bg-BG" sz="1600" i="1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000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Public-private partnership, etc.</a:t>
            </a:r>
            <a:endParaRPr lang="ru-RU" altLang="bg-BG" sz="1600" i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Nikopol –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Turnu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Magurele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hydrotechnical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complex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0526" y="2703547"/>
            <a:ext cx="1859280" cy="1240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1135" y="4725144"/>
            <a:ext cx="3207246" cy="15614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246" y="2518630"/>
            <a:ext cx="1496498" cy="18919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8083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6216" y="3275292"/>
            <a:ext cx="2144281" cy="15840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3068960"/>
            <a:ext cx="2061148" cy="1545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0514" y="1444005"/>
            <a:ext cx="2240556" cy="14937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4429" y="4841760"/>
            <a:ext cx="2062708" cy="15470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1556793"/>
            <a:ext cx="2016222" cy="15121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Nikopol –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Turnu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Magurele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hydrotechnical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complex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3" y="5085183"/>
            <a:ext cx="2304257" cy="13540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59832" y="3384015"/>
            <a:ext cx="3194284" cy="1089529"/>
          </a:xfrm>
          <a:prstGeom prst="rect">
            <a:avLst/>
          </a:prstGeom>
          <a:noFill/>
          <a:effectLst>
            <a:softEdge rad="5080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bg-BG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NAVIGATION?</a:t>
            </a:r>
            <a:endParaRPr lang="ru-RU" altLang="bg-BG" b="1" kern="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Transport corridor,</a:t>
            </a:r>
            <a:r>
              <a:rPr lang="ru-RU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altLang="bg-BG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multimodal </a:t>
            </a:r>
            <a:r>
              <a:rPr lang="en-US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facilities</a:t>
            </a:r>
            <a:endParaRPr lang="ru-RU" altLang="bg-BG" b="1" kern="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69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3" y="1532644"/>
            <a:ext cx="2381711" cy="1320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 descr="H:\work\Presentation_2013.06.12\Ts.k_ODOBRENI\Ts.kamak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4983400"/>
            <a:ext cx="2106732" cy="14357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4" name="Picture 3" descr="D:\prezentacia\popov 1\ПОПОВ\34848289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79712" y="4782403"/>
            <a:ext cx="2016223" cy="16929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Nikopol –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Turnu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Magurele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hydrotechnical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complex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3140968"/>
            <a:ext cx="2117898" cy="14088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1677384"/>
            <a:ext cx="2027492" cy="14074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2627784" y="3280664"/>
            <a:ext cx="3744416" cy="1089529"/>
          </a:xfrm>
          <a:prstGeom prst="rect">
            <a:avLst/>
          </a:prstGeom>
          <a:noFill/>
          <a:effectLst>
            <a:softEdge rad="50800"/>
          </a:effectLst>
        </p:spPr>
        <p:txBody>
          <a:bodyPr wrap="square">
            <a:spAutoFit/>
          </a:bodyPr>
          <a:lstStyle>
            <a:defPPr>
              <a:defRPr lang="bg-BG"/>
            </a:defPPr>
            <a:lvl1pPr algn="ctr">
              <a:lnSpc>
                <a:spcPct val="110000"/>
              </a:lnSpc>
              <a:defRPr b="1" ker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77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bg-B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POWER?</a:t>
            </a:r>
            <a:r>
              <a:rPr lang="ru-RU" altLang="bg-B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bg-BG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bg-BG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bg-BG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Renewable </a:t>
            </a:r>
            <a:r>
              <a:rPr lang="en-US" altLang="bg-BG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energy sources</a:t>
            </a:r>
            <a:r>
              <a:rPr lang="ru-RU" altLang="bg-BG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altLang="bg-BG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fight against climate changes</a:t>
            </a:r>
            <a:r>
              <a:rPr lang="ru-RU" altLang="bg-BG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altLang="bg-BG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0470" y="3314175"/>
            <a:ext cx="2285660" cy="15176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976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5887" y="1421835"/>
            <a:ext cx="2304256" cy="14366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9141" y="4751278"/>
            <a:ext cx="2505397" cy="16285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9772" y="1569105"/>
            <a:ext cx="2058007" cy="14835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Rectangle 1"/>
          <p:cNvSpPr/>
          <p:nvPr/>
        </p:nvSpPr>
        <p:spPr>
          <a:xfrm>
            <a:off x="2483768" y="3308655"/>
            <a:ext cx="4248472" cy="1421928"/>
          </a:xfrm>
          <a:prstGeom prst="rect">
            <a:avLst/>
          </a:prstGeom>
          <a:noFill/>
          <a:effectLst>
            <a:softEdge rad="5080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bg-BG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INFRASTRUCTURE?</a:t>
            </a:r>
            <a:r>
              <a:rPr lang="ru-RU" altLang="bg-BG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altLang="bg-BG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International </a:t>
            </a:r>
            <a:r>
              <a:rPr lang="en-US" altLang="bg-BG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domestic transport links</a:t>
            </a:r>
            <a:r>
              <a:rPr lang="ru-RU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</a:t>
            </a:r>
            <a:r>
              <a:rPr lang="en-US" altLang="bg-BG" kern="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odernization</a:t>
            </a:r>
            <a:r>
              <a:rPr lang="en-US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US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6 ports  </a:t>
            </a:r>
            <a:r>
              <a:rPr lang="en-US" altLang="bg-BG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11 </a:t>
            </a:r>
            <a:r>
              <a:rPr lang="en-US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wharfs</a:t>
            </a:r>
            <a:endParaRPr lang="ru-RU" altLang="bg-BG" kern="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5113" y="5013176"/>
            <a:ext cx="2184207" cy="1538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Nikopol –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Turnu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Magurele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hydrotechnical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complex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9320" y="3325561"/>
            <a:ext cx="2069506" cy="14924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3183606"/>
            <a:ext cx="2095562" cy="1381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3338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936" y="1405128"/>
            <a:ext cx="2376264" cy="1575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3765" y="2921963"/>
            <a:ext cx="2321505" cy="15476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1784542"/>
            <a:ext cx="2540014" cy="14284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Nikopol –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Turnu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Magurele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hydrotechnical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complex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4967302"/>
            <a:ext cx="2266125" cy="15132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Rectangle 1"/>
          <p:cNvSpPr/>
          <p:nvPr/>
        </p:nvSpPr>
        <p:spPr>
          <a:xfrm>
            <a:off x="2569311" y="3212976"/>
            <a:ext cx="4104455" cy="1754326"/>
          </a:xfrm>
          <a:prstGeom prst="rect">
            <a:avLst/>
          </a:prstGeom>
          <a:noFill/>
          <a:effectLst>
            <a:softEdge rad="5080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GB" altLang="bg-BG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FLOOD PROTECTION?</a:t>
            </a:r>
            <a:endParaRPr lang="ru-RU" altLang="bg-BG" b="1" kern="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ru-RU" altLang="bg-BG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 dikes along the river </a:t>
            </a:r>
            <a:r>
              <a:rPr lang="en-US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</a:t>
            </a:r>
            <a:r>
              <a:rPr lang="en-US" altLang="bg-BG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its tributaries</a:t>
            </a:r>
            <a:r>
              <a:rPr lang="ru-RU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pPr algn="ctr">
              <a:lnSpc>
                <a:spcPct val="120000"/>
              </a:lnSpc>
            </a:pPr>
            <a:r>
              <a:rPr lang="en-GB" altLang="bg-BG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EROSION CONTROL?</a:t>
            </a:r>
            <a:endParaRPr lang="ru-RU" altLang="bg-BG" b="1" kern="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en-GB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River banks strengthening</a:t>
            </a:r>
            <a:r>
              <a:rPr lang="ru-RU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altLang="bg-BG" kern="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3671390"/>
            <a:ext cx="2088232" cy="15661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8" name="Picture 2" descr="D:\bglybo\PRESENTATIONS\142_2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6007" y="5073316"/>
            <a:ext cx="2028184" cy="15240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62333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1519461"/>
            <a:ext cx="9144000" cy="4667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bg-BG"/>
            </a:defPPr>
            <a:lvl1pPr marL="88900" indent="1270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 b="1" ker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82563" indent="-180975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/>
            </a:lvl2pPr>
            <a:lvl3pPr marL="361950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/>
            </a:lvl3pPr>
            <a:lvl4pPr marL="541338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/>
            </a:lvl4pPr>
            <a:lvl5pPr marL="720725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/>
            </a:lvl5pPr>
            <a:lvl6pPr marL="11779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6pPr>
            <a:lvl7pPr marL="16351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7pPr>
            <a:lvl8pPr marL="20923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8pPr>
            <a:lvl9pPr marL="25495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9pPr>
          </a:lstStyle>
          <a:p>
            <a:r>
              <a:rPr lang="en-US" altLang="bg-BG" sz="2200" dirty="0"/>
              <a:t>Nikopol-</a:t>
            </a:r>
            <a:r>
              <a:rPr lang="en-US" altLang="bg-BG" sz="2200" dirty="0" err="1"/>
              <a:t>Turnu</a:t>
            </a:r>
            <a:r>
              <a:rPr lang="en-US" altLang="bg-BG" sz="2200" dirty="0"/>
              <a:t> </a:t>
            </a:r>
            <a:r>
              <a:rPr lang="en-US" altLang="bg-BG" sz="2200" dirty="0" err="1"/>
              <a:t>Magurele</a:t>
            </a:r>
            <a:r>
              <a:rPr lang="bg-BG" altLang="bg-BG" sz="2200" dirty="0"/>
              <a:t> </a:t>
            </a:r>
            <a:r>
              <a:rPr lang="en-US" altLang="bg-BG" sz="2200" dirty="0" err="1"/>
              <a:t>Hydrotechnical</a:t>
            </a:r>
            <a:r>
              <a:rPr lang="en-US" altLang="bg-BG" sz="2200" dirty="0"/>
              <a:t> Complex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51520" y="2095525"/>
            <a:ext cx="7056784" cy="1981548"/>
          </a:xfrm>
          <a:prstGeom prst="rect">
            <a:avLst/>
          </a:prstGeom>
          <a:solidFill>
            <a:srgbClr val="FFFF99"/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bg-BG"/>
            </a:defPPr>
            <a:lvl1pPr marL="88900" indent="1270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 b="1" ker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82563" indent="-180975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/>
            </a:lvl2pPr>
            <a:lvl3pPr marL="361950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/>
            </a:lvl3pPr>
            <a:lvl4pPr marL="541338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/>
            </a:lvl4pPr>
            <a:lvl5pPr marL="720725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/>
            </a:lvl5pPr>
            <a:lvl6pPr marL="11779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6pPr>
            <a:lvl7pPr marL="16351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7pPr>
            <a:lvl8pPr marL="20923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8pPr>
            <a:lvl9pPr marL="25495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9pPr>
          </a:lstStyle>
          <a:p>
            <a:pPr marL="3746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altLang="bg-BG" sz="2000" b="0" i="1" dirty="0" smtClean="0"/>
              <a:t>Danube River Importance</a:t>
            </a:r>
            <a:endParaRPr lang="bg-BG" altLang="bg-BG" sz="2000" b="0" i="1" dirty="0"/>
          </a:p>
          <a:p>
            <a:pPr marL="3746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altLang="bg-BG" sz="2000" b="0" i="1" dirty="0" smtClean="0"/>
              <a:t>European development of the river</a:t>
            </a:r>
            <a:endParaRPr lang="bg-BG" altLang="bg-BG" sz="2000" b="0" i="1" dirty="0" smtClean="0"/>
          </a:p>
          <a:p>
            <a:pPr marL="3746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bg-BG" sz="2000" b="0" i="1" dirty="0" smtClean="0"/>
              <a:t>Project </a:t>
            </a:r>
            <a:r>
              <a:rPr lang="en-US" altLang="bg-BG" sz="2000" b="0" i="1" dirty="0" err="1" smtClean="0"/>
              <a:t>multifunctionality</a:t>
            </a:r>
            <a:endParaRPr lang="en-US" altLang="bg-BG" dirty="0"/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1" y="4652020"/>
            <a:ext cx="9144000" cy="4667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bg-BG"/>
            </a:defPPr>
            <a:lvl1pPr marL="88900" indent="1270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 b="1" ker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82563" indent="-180975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/>
            </a:lvl2pPr>
            <a:lvl3pPr marL="361950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/>
            </a:lvl3pPr>
            <a:lvl4pPr marL="541338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/>
            </a:lvl4pPr>
            <a:lvl5pPr marL="720725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/>
            </a:lvl5pPr>
            <a:lvl6pPr marL="11779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6pPr>
            <a:lvl7pPr marL="16351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7pPr>
            <a:lvl8pPr marL="20923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8pPr>
            <a:lvl9pPr marL="25495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9pPr>
          </a:lstStyle>
          <a:p>
            <a:r>
              <a:rPr lang="en-US" altLang="bg-BG" sz="2200" dirty="0" err="1" smtClean="0"/>
              <a:t>Gorna</a:t>
            </a:r>
            <a:r>
              <a:rPr lang="en-US" altLang="bg-BG" sz="2200" dirty="0" smtClean="0"/>
              <a:t> </a:t>
            </a:r>
            <a:r>
              <a:rPr lang="en-US" altLang="bg-BG" sz="2200" dirty="0" err="1" smtClean="0"/>
              <a:t>Arda</a:t>
            </a:r>
            <a:r>
              <a:rPr lang="en-US" altLang="bg-BG" sz="2200" dirty="0" smtClean="0"/>
              <a:t>  Hydropower Project</a:t>
            </a:r>
            <a:endParaRPr lang="en-US" altLang="bg-BG" sz="2200" dirty="0"/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251520" y="5229200"/>
            <a:ext cx="7056784" cy="1296144"/>
          </a:xfrm>
          <a:prstGeom prst="rect">
            <a:avLst/>
          </a:prstGeom>
          <a:solidFill>
            <a:srgbClr val="FFFFCC"/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bg-BG"/>
            </a:defPPr>
            <a:lvl1pPr marL="88900" indent="1270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 b="1" ker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82563" indent="-180975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/>
            </a:lvl2pPr>
            <a:lvl3pPr marL="361950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/>
            </a:lvl3pPr>
            <a:lvl4pPr marL="541338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/>
            </a:lvl4pPr>
            <a:lvl5pPr marL="720725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/>
            </a:lvl5pPr>
            <a:lvl6pPr marL="11779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6pPr>
            <a:lvl7pPr marL="16351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7pPr>
            <a:lvl8pPr marL="20923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8pPr>
            <a:lvl9pPr marL="25495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9pPr>
          </a:lstStyle>
          <a:p>
            <a:pPr marL="3746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altLang="bg-BG" sz="2000" b="0" i="1" dirty="0" smtClean="0"/>
              <a:t>Project history</a:t>
            </a:r>
            <a:endParaRPr lang="bg-BG" altLang="bg-BG" sz="2000" b="0" i="1" dirty="0"/>
          </a:p>
          <a:p>
            <a:pPr marL="3746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altLang="bg-BG" sz="2000" b="0" i="1" smtClean="0"/>
              <a:t>Complex </a:t>
            </a:r>
            <a:r>
              <a:rPr lang="en-GB" altLang="bg-BG" sz="2000" b="0" i="1" dirty="0" smtClean="0"/>
              <a:t>economic and social effect</a:t>
            </a:r>
            <a:endParaRPr lang="bg-BG" altLang="bg-BG" sz="2000" b="0" i="1" dirty="0"/>
          </a:p>
          <a:p>
            <a:endParaRPr lang="en-US" altLang="bg-BG" dirty="0"/>
          </a:p>
        </p:txBody>
      </p:sp>
    </p:spTree>
    <p:extLst>
      <p:ext uri="{BB962C8B-B14F-4D97-AF65-F5344CB8AC3E}">
        <p14:creationId xmlns:p14="http://schemas.microsoft.com/office/powerpoint/2010/main" val="403819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3366" y="2175393"/>
            <a:ext cx="2276049" cy="17070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3930279"/>
            <a:ext cx="2071811" cy="1657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905" y="4367712"/>
            <a:ext cx="2420966" cy="16462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5710" y="1465757"/>
            <a:ext cx="2448272" cy="15422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Rectangle 1"/>
          <p:cNvSpPr/>
          <p:nvPr/>
        </p:nvSpPr>
        <p:spPr>
          <a:xfrm>
            <a:off x="2819510" y="3501008"/>
            <a:ext cx="3528392" cy="1089529"/>
          </a:xfrm>
          <a:prstGeom prst="rect">
            <a:avLst/>
          </a:prstGeom>
          <a:noFill/>
          <a:effectLst>
            <a:softEdge rad="5080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GB" altLang="bg-BG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Tourism,</a:t>
            </a:r>
            <a:r>
              <a:rPr lang="ru-RU" altLang="bg-BG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Fishing, </a:t>
            </a:r>
            <a:br>
              <a:rPr lang="en-GB" altLang="bg-BG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bg-BG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Sports, Water supply,</a:t>
            </a:r>
            <a:br>
              <a:rPr lang="en-GB" altLang="bg-BG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bg-BG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and Irrigation?</a:t>
            </a:r>
            <a:endParaRPr lang="ru-RU" altLang="bg-BG" b="1" kern="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Nikopol –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Turnu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Magurele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hydrotechnical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complex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840" y="4754017"/>
            <a:ext cx="2304256" cy="1547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641" y="2132856"/>
            <a:ext cx="2266420" cy="14696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1670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Nikopol –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Turnu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Magurele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hydrotechnical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complex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3992" y="1508629"/>
            <a:ext cx="2109034" cy="1482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5325" y="1819498"/>
            <a:ext cx="2059906" cy="1372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3200747"/>
            <a:ext cx="1963139" cy="1472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5922" y="3318435"/>
            <a:ext cx="2092252" cy="14496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Rectangle 1"/>
          <p:cNvSpPr/>
          <p:nvPr/>
        </p:nvSpPr>
        <p:spPr>
          <a:xfrm>
            <a:off x="2213992" y="3313687"/>
            <a:ext cx="4789710" cy="1754326"/>
          </a:xfrm>
          <a:prstGeom prst="rect">
            <a:avLst/>
          </a:prstGeom>
          <a:noFill/>
          <a:effectLst>
            <a:softEdge rad="5080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GB" altLang="bg-BG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SOCIAL ASPECTS:</a:t>
            </a:r>
            <a:endParaRPr lang="ru-RU" altLang="bg-BG" b="1" kern="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en-GB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 jobs (in thousands), overall development of the whole region, f</a:t>
            </a:r>
            <a:r>
              <a:rPr lang="en-US" altLang="bg-BG" kern="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oreign</a:t>
            </a:r>
            <a:r>
              <a:rPr lang="en-US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kern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investment in the </a:t>
            </a:r>
            <a:r>
              <a:rPr lang="en-US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renovated environment</a:t>
            </a:r>
            <a:r>
              <a:rPr lang="ru-RU" altLang="bg-BG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altLang="bg-BG" kern="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6529" y="4967302"/>
            <a:ext cx="2054349" cy="15395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8" name="Picture 2" descr="D:\bglybo\PRESENTATIONS\New folder\wasserkraft-laufkraftwerk-freudenau-35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5118802"/>
            <a:ext cx="2757268" cy="13345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06496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4393801"/>
            <a:ext cx="3134106" cy="1951101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8255" y="2348880"/>
            <a:ext cx="3195828" cy="1947672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0467" y="1424856"/>
            <a:ext cx="3103245" cy="1868805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9133" y="1688235"/>
            <a:ext cx="2959227" cy="1889379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92103" y="3480765"/>
            <a:ext cx="3189412" cy="1296144"/>
          </a:xfrm>
          <a:prstGeom prst="rect">
            <a:avLst/>
          </a:prstGeom>
          <a:noFill/>
          <a:effectLst>
            <a:softEdge rad="203200"/>
          </a:effectLst>
        </p:spPr>
        <p:txBody>
          <a:bodyPr anchor="ctr" anchorCtr="0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bg-BG" sz="20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Complex economic and social project</a:t>
            </a:r>
            <a:endParaRPr lang="ru-RU" altLang="bg-BG" sz="2000" b="1" kern="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8" name="Picture 2" descr="K:\kunder\2012\Sweco\PPT-mall_NY\Bilder\SWwhite_tagline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144659"/>
            <a:ext cx="1857414" cy="73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 descr="nordri_02"/>
          <p:cNvPicPr>
            <a:picLocks noChangeAspect="1" noChangeArrowheads="1"/>
          </p:cNvPicPr>
          <p:nvPr/>
        </p:nvPicPr>
        <p:blipFill>
          <a:blip r:embed="rId7">
            <a:lum bright="-54000" contrast="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25550"/>
            <a:ext cx="91440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Nikopol –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Turnu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Magurele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hydrotechnical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complex</a:t>
            </a: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4948047"/>
            <a:ext cx="2921508" cy="1909953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3725" y="3815074"/>
            <a:ext cx="3195828" cy="1923669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818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4495" y="2022915"/>
            <a:ext cx="2360893" cy="13293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0299" y="3355277"/>
            <a:ext cx="2503148" cy="16646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Rectangle 1"/>
          <p:cNvSpPr/>
          <p:nvPr/>
        </p:nvSpPr>
        <p:spPr>
          <a:xfrm>
            <a:off x="353736" y="1401047"/>
            <a:ext cx="8466733" cy="432048"/>
          </a:xfrm>
          <a:prstGeom prst="rect">
            <a:avLst/>
          </a:prstGeom>
          <a:noFill/>
        </p:spPr>
        <p:txBody>
          <a:bodyPr/>
          <a:lstStyle/>
          <a:p>
            <a:pPr marL="88900" indent="12700" algn="ctr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fr-FR" altLang="bg-BG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Main impacts on </a:t>
            </a:r>
            <a:r>
              <a:rPr lang="fr-FR" altLang="bg-BG" b="1" kern="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environmental</a:t>
            </a:r>
            <a:r>
              <a:rPr lang="fr-FR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altLang="bg-BG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components</a:t>
            </a:r>
            <a:endParaRPr lang="ru-RU" altLang="bg-BG" b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78314" y="2345965"/>
            <a:ext cx="261615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Reduction of carbon dioxide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emissions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28184" y="3450232"/>
            <a:ext cx="273630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Improving the state of dikes in Bulgarian and Romanian section of the Danube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9005" y="3914289"/>
            <a:ext cx="306559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GB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Reduction of floodplain areas in the Danube river terrace.</a:t>
            </a:r>
            <a:endParaRPr 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144599" y="5589240"/>
            <a:ext cx="3083585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GB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Power production from renewable energy sources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737" y="2009967"/>
            <a:ext cx="2600056" cy="17436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69411" y="5113340"/>
            <a:ext cx="2251059" cy="15337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3737" y="5019892"/>
            <a:ext cx="2600056" cy="16271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Nikopol –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Turnu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Magurele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hydrotechnical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complex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919440" y="1968209"/>
            <a:ext cx="35950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bg-BG" sz="1600" b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Positive effects</a:t>
            </a:r>
            <a:endParaRPr lang="bg-BG" sz="1600" b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96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819597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200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Affecting the protected areas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3200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Rising up the groundwater level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adjacent areas outside the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dikes.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US" altLang="bg-BG" sz="1600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3200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Reduction of sediment influx in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Black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Sea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43200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Re-activation of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existing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landslides.</a:t>
            </a:r>
          </a:p>
          <a:p>
            <a:pPr marL="43200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Erosion processes along the lower course of</a:t>
            </a:r>
            <a:br>
              <a:rPr lang="en-GB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Danube River</a:t>
            </a:r>
            <a:endParaRPr lang="en-US" altLang="bg-BG" sz="1600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1378709"/>
            <a:ext cx="9144000" cy="432048"/>
          </a:xfrm>
          <a:prstGeom prst="rect">
            <a:avLst/>
          </a:prstGeom>
          <a:noFill/>
        </p:spPr>
        <p:txBody>
          <a:bodyPr/>
          <a:lstStyle/>
          <a:p>
            <a:pPr indent="12700" algn="ctr" fontAlgn="base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en-GB" altLang="bg-BG" sz="1600" b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Potential problems</a:t>
            </a:r>
            <a:endParaRPr lang="ru-RU" altLang="bg-BG" sz="1600" b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1149" y="4209628"/>
            <a:ext cx="4373669" cy="23760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0" y="4941168"/>
            <a:ext cx="2213992" cy="1099364"/>
          </a:xfrm>
          <a:prstGeom prst="rect">
            <a:avLst/>
          </a:prstGeom>
          <a:noFill/>
        </p:spPr>
        <p:txBody>
          <a:bodyPr/>
          <a:lstStyle>
            <a:defPPr>
              <a:defRPr lang="bg-BG"/>
            </a:defPPr>
            <a:lvl1pPr marL="88900" indent="1270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 sz="1600" ker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82563" indent="-180975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/>
            </a:lvl2pPr>
            <a:lvl3pPr marL="361950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/>
            </a:lvl3pPr>
            <a:lvl4pPr marL="541338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/>
            </a:lvl4pPr>
            <a:lvl5pPr marL="720725" indent="-1778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/>
            </a:lvl5pPr>
            <a:lvl6pPr marL="11779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6pPr>
            <a:lvl7pPr marL="16351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7pPr>
            <a:lvl8pPr marL="20923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8pPr>
            <a:lvl9pPr marL="2549525" indent="-177800" fontAlgn="base">
              <a:spcBef>
                <a:spcPct val="20000"/>
              </a:spcBef>
              <a:spcAft>
                <a:spcPct val="0"/>
              </a:spcAft>
              <a:buChar char="•"/>
              <a:defRPr sz="1200"/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bg-BG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Freudenau</a:t>
            </a:r>
            <a:r>
              <a:rPr lang="bg-BG" altLang="bg-BG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altLang="bg-BG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Hydrotechnical</a:t>
            </a:r>
            <a:r>
              <a:rPr lang="en-GB" altLang="bg-BG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complex, Vienna</a:t>
            </a:r>
            <a:endParaRPr lang="bg-BG" altLang="bg-BG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Nikopol –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Turnu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Magurele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hydrotechnical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complex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2658" y="2996952"/>
            <a:ext cx="2821342" cy="17287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6300191" y="5235964"/>
            <a:ext cx="2744309" cy="720080"/>
          </a:xfrm>
          <a:prstGeom prst="rect">
            <a:avLst/>
          </a:prstGeom>
          <a:noFill/>
        </p:spPr>
        <p:txBody>
          <a:bodyPr/>
          <a:lstStyle/>
          <a:p>
            <a:pPr marL="88900" indent="12700" algn="ctr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en-GB" altLang="bg-BG" sz="1600" b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Solving potential problems</a:t>
            </a:r>
            <a:endParaRPr lang="ru-RU" altLang="bg-BG" sz="1600" b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66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30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27605"/>
            <a:ext cx="9144000" cy="26098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19" y="1649333"/>
            <a:ext cx="2559409" cy="1569898"/>
          </a:xfrm>
          <a:prstGeom prst="roundRect">
            <a:avLst>
              <a:gd name="adj" fmla="val 8594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14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4356" y="4926765"/>
            <a:ext cx="2448272" cy="16323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393" y="4935616"/>
            <a:ext cx="2489660" cy="1659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8084" y="1649333"/>
            <a:ext cx="2598786" cy="1614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 3"/>
          <p:cNvSpPr/>
          <p:nvPr/>
        </p:nvSpPr>
        <p:spPr>
          <a:xfrm>
            <a:off x="0" y="3573016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bg-BG" sz="2400" b="1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Acquainting </a:t>
            </a:r>
            <a:r>
              <a:rPr lang="en-US" altLang="bg-BG" sz="2400" b="1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public with the benefits of </a:t>
            </a:r>
            <a:r>
              <a:rPr lang="en-US" altLang="bg-BG" sz="2400" b="1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implementing a </a:t>
            </a:r>
            <a:r>
              <a:rPr lang="en-US" altLang="bg-BG" sz="2400" b="1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project of this </a:t>
            </a:r>
            <a:r>
              <a:rPr lang="en-US" altLang="bg-BG" sz="2400" b="1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size and scale</a:t>
            </a:r>
            <a:r>
              <a:rPr lang="ru-RU" altLang="bg-BG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altLang="bg-BG" sz="2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7864" y="4886591"/>
            <a:ext cx="2581506" cy="16729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2136" y="1638627"/>
            <a:ext cx="2664296" cy="1656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Nikopol –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Turnu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Magurele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hydrotechnical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complex</a:t>
            </a:r>
          </a:p>
        </p:txBody>
      </p:sp>
    </p:spTree>
    <p:extLst>
      <p:ext uri="{BB962C8B-B14F-4D97-AF65-F5344CB8AC3E}">
        <p14:creationId xmlns:p14="http://schemas.microsoft.com/office/powerpoint/2010/main" val="28031801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126" y="1966367"/>
            <a:ext cx="9162256" cy="3977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1340768"/>
            <a:ext cx="9144000" cy="64807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GB" altLang="bg-BG" sz="3000" dirty="0" err="1" smtClean="0">
                <a:solidFill>
                  <a:srgbClr val="4F81BD">
                    <a:lumMod val="75000"/>
                  </a:srgb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Gorna</a:t>
            </a:r>
            <a:r>
              <a:rPr lang="en-GB" altLang="bg-BG" sz="3000" dirty="0" smtClean="0">
                <a:solidFill>
                  <a:srgbClr val="4F81BD">
                    <a:lumMod val="75000"/>
                  </a:srgb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3000" dirty="0" err="1" smtClean="0">
                <a:solidFill>
                  <a:srgbClr val="4F81BD">
                    <a:lumMod val="75000"/>
                  </a:srgb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</a:t>
            </a:r>
            <a:r>
              <a:rPr lang="en-GB" altLang="bg-BG" sz="3000" dirty="0" smtClean="0">
                <a:solidFill>
                  <a:srgbClr val="4F81BD">
                    <a:lumMod val="75000"/>
                  </a:srgb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Cascade</a:t>
            </a:r>
            <a:r>
              <a:rPr lang="ru-RU" altLang="bg-BG" sz="3000" dirty="0" smtClean="0">
                <a:solidFill>
                  <a:srgbClr val="4F81BD">
                    <a:lumMod val="75000"/>
                  </a:srgb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ru-RU" altLang="bg-BG" sz="3000" dirty="0">
              <a:solidFill>
                <a:srgbClr val="4F81BD">
                  <a:lumMod val="75000"/>
                </a:srgbClr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825" y="4065298"/>
            <a:ext cx="2766007" cy="190059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4108425"/>
            <a:ext cx="2685600" cy="185746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4095236"/>
            <a:ext cx="2669542" cy="187065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767697" y="6093296"/>
            <a:ext cx="3608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32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Three-stage Scheme</a:t>
            </a:r>
            <a:endParaRPr lang="bg-BG" sz="3200" b="1" dirty="0">
              <a:solidFill>
                <a:prstClr val="black">
                  <a:lumMod val="75000"/>
                  <a:lumOff val="25000"/>
                </a:prst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155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0" y="1268760"/>
            <a:ext cx="9144000" cy="576064"/>
          </a:xfrm>
          <a:prstGeom prst="rect">
            <a:avLst/>
          </a:prstGeom>
          <a:noFill/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GB" altLang="bg-BG" sz="2400" i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 CASCADE</a:t>
            </a:r>
            <a:endParaRPr lang="ru-RU" altLang="bg-BG" sz="2400" b="0" i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441" name="Picture 8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1620" y="1844823"/>
            <a:ext cx="6840760" cy="4886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000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37" name="Picture 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058" y="1381770"/>
            <a:ext cx="8268288" cy="540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51520" y="4437112"/>
            <a:ext cx="449668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000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Madan Hydropower Project: </a:t>
            </a:r>
            <a:r>
              <a:rPr lang="en-GB" altLang="bg-BG" sz="14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Madan Reservoir and </a:t>
            </a:r>
            <a:r>
              <a:rPr lang="en-GB" altLang="bg-BG" sz="14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Bial</a:t>
            </a:r>
            <a:r>
              <a:rPr lang="en-GB" altLang="bg-BG" sz="14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Izvor</a:t>
            </a:r>
            <a:r>
              <a:rPr lang="en-GB" altLang="bg-BG" sz="14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HPP</a:t>
            </a:r>
            <a:r>
              <a:rPr lang="bg-BG" altLang="bg-BG" sz="14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en-US" altLang="bg-BG" sz="14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000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bg-BG" sz="1400" i="1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Ardino</a:t>
            </a:r>
            <a:r>
              <a:rPr lang="en-US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Hydropower Project:</a:t>
            </a:r>
            <a:r>
              <a:rPr lang="bg-BG" altLang="bg-BG" sz="14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GB" altLang="bg-BG" sz="14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altLang="bg-BG" sz="14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Ardino</a:t>
            </a:r>
            <a:r>
              <a:rPr lang="en-GB" altLang="bg-BG" sz="14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Reservoir and </a:t>
            </a:r>
            <a:r>
              <a:rPr lang="en-GB" altLang="bg-BG" sz="14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Ardino</a:t>
            </a:r>
            <a:r>
              <a:rPr lang="en-GB" altLang="bg-BG" sz="14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HPP</a:t>
            </a:r>
            <a:r>
              <a:rPr lang="bg-BG" altLang="bg-BG" sz="14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  <a:endParaRPr lang="en-US" altLang="bg-BG" sz="14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6000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bg-BG" sz="1400" i="1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Sarnitsa</a:t>
            </a:r>
            <a:r>
              <a:rPr lang="en-US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Hydropower Project:</a:t>
            </a:r>
            <a:br>
              <a:rPr lang="en-US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sz="14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Sarnitsa</a:t>
            </a:r>
            <a:r>
              <a:rPr lang="en-US" altLang="bg-BG" sz="14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Reservoir and </a:t>
            </a:r>
            <a:r>
              <a:rPr lang="en-US" altLang="bg-BG" sz="14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Kitnitsa</a:t>
            </a:r>
            <a:r>
              <a:rPr lang="en-US" altLang="bg-BG" sz="14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HPP</a:t>
            </a:r>
            <a:r>
              <a:rPr lang="bg-BG" altLang="bg-BG" sz="14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endParaRPr lang="en-US" altLang="bg-BG" sz="14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49144" y="2639749"/>
            <a:ext cx="4134144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000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altLang="bg-BG" i="1" kern="0" dirty="0" err="1" smtClean="0">
                <a:solidFill>
                  <a:srgbClr val="002060"/>
                </a:solidFill>
              </a:rPr>
              <a:t>Studen</a:t>
            </a:r>
            <a:r>
              <a:rPr lang="en-GB" altLang="bg-BG" i="1" kern="0" dirty="0" smtClean="0">
                <a:solidFill>
                  <a:srgbClr val="002060"/>
                </a:solidFill>
              </a:rPr>
              <a:t> </a:t>
            </a:r>
            <a:r>
              <a:rPr lang="en-GB" altLang="bg-BG" i="1" kern="0" dirty="0" err="1" smtClean="0">
                <a:solidFill>
                  <a:srgbClr val="002060"/>
                </a:solidFill>
              </a:rPr>
              <a:t>Kladenets</a:t>
            </a:r>
            <a:r>
              <a:rPr lang="en-GB" altLang="bg-BG" i="1" kern="0" dirty="0" smtClean="0">
                <a:solidFill>
                  <a:srgbClr val="002060"/>
                </a:solidFill>
              </a:rPr>
              <a:t> Hydropower Project</a:t>
            </a:r>
            <a:endParaRPr lang="ru-RU" altLang="bg-BG" i="1" kern="0" dirty="0" smtClean="0">
              <a:solidFill>
                <a:srgbClr val="002060"/>
              </a:solidFill>
            </a:endParaRPr>
          </a:p>
          <a:p>
            <a:pPr marL="36000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altLang="bg-BG" i="1" kern="0" dirty="0" err="1" smtClean="0">
                <a:solidFill>
                  <a:srgbClr val="002060"/>
                </a:solidFill>
              </a:rPr>
              <a:t>Ivaylovgrad</a:t>
            </a:r>
            <a:r>
              <a:rPr lang="en-GB" altLang="bg-BG" i="1" kern="0" dirty="0" smtClean="0">
                <a:solidFill>
                  <a:srgbClr val="002060"/>
                </a:solidFill>
              </a:rPr>
              <a:t> Hydropower Project</a:t>
            </a:r>
            <a:endParaRPr lang="ru-RU" altLang="bg-BG" i="1" kern="0" dirty="0" smtClean="0">
              <a:solidFill>
                <a:srgbClr val="002060"/>
              </a:solidFill>
            </a:endParaRPr>
          </a:p>
          <a:p>
            <a:pPr marL="36000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altLang="bg-BG" i="1" kern="0" dirty="0" err="1" smtClean="0">
                <a:solidFill>
                  <a:srgbClr val="002060"/>
                </a:solidFill>
              </a:rPr>
              <a:t>Kardzhali</a:t>
            </a:r>
            <a:r>
              <a:rPr lang="en-GB" altLang="bg-BG" i="1" kern="0" dirty="0" smtClean="0">
                <a:solidFill>
                  <a:srgbClr val="002060"/>
                </a:solidFill>
              </a:rPr>
              <a:t> Hydropower Project</a:t>
            </a:r>
            <a:endParaRPr lang="en-US" altLang="bg-BG" i="1" kern="0" dirty="0">
              <a:solidFill>
                <a:srgbClr val="002060"/>
              </a:solidFill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GB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</a:t>
            </a:r>
            <a:r>
              <a:rPr lang="en-GB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Cascade</a:t>
            </a:r>
            <a:r>
              <a:rPr lang="ru-RU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539552" y="4082956"/>
            <a:ext cx="3888432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en-GB" altLang="bg-BG" sz="1400" b="1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Gorna</a:t>
            </a:r>
            <a:r>
              <a:rPr lang="en-GB" altLang="bg-BG" sz="1400" b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</a:t>
            </a:r>
            <a:r>
              <a:rPr lang="en-GB" altLang="bg-BG" sz="1400" b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Cascade</a:t>
            </a:r>
          </a:p>
          <a:p>
            <a:pPr marL="88900" indent="12700"/>
            <a:endParaRPr lang="bg-BG" altLang="bg-BG" sz="1400" b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4860032" y="2348880"/>
            <a:ext cx="3168352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en-GB" altLang="bg-BG" sz="1400" b="1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Dolna</a:t>
            </a:r>
            <a:r>
              <a:rPr lang="en-GB" altLang="bg-BG" sz="1400" b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bg-BG" sz="1400" b="1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</a:t>
            </a:r>
            <a:r>
              <a:rPr lang="en-GB" altLang="bg-BG" sz="1400" b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Cascade</a:t>
            </a:r>
            <a:endParaRPr lang="bg-BG" altLang="bg-BG" sz="1400" b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6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GB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</a:t>
            </a:r>
            <a:r>
              <a:rPr lang="en-GB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Cascade</a:t>
            </a:r>
            <a:endParaRPr lang="ru-RU" altLang="bg-BG" sz="2000" i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75675" y="1409201"/>
            <a:ext cx="4280301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en-GB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history</a:t>
            </a:r>
            <a:endParaRPr lang="bg-BG" altLang="bg-BG" b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1845492"/>
            <a:ext cx="5616626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1949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was prepared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long-term plan and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feasibility report was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prepared in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1951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consisting a scheme for development of the whole river course of </a:t>
            </a:r>
            <a:r>
              <a:rPr lang="en-US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River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053702" y="3292066"/>
            <a:ext cx="3162056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the mid-50s began the construction of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lower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part of the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cascade, as the following hydropower projects were built and commissioned:</a:t>
            </a:r>
            <a:endParaRPr lang="bg-BG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892" y="3264816"/>
            <a:ext cx="2865725" cy="18942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7288" y="4044511"/>
            <a:ext cx="2874966" cy="2039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554" name="Picture 2" descr="D:\bglybo\PRESENTATIONS\stenata-na-yazovir-krdzhali-1024x68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3129" y="1409201"/>
            <a:ext cx="2917856" cy="19433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Rectangle 5"/>
          <p:cNvSpPr/>
          <p:nvPr/>
        </p:nvSpPr>
        <p:spPr>
          <a:xfrm>
            <a:off x="120132" y="5157192"/>
            <a:ext cx="29032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en-US" altLang="bg-BG" sz="1400" i="1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Studen</a:t>
            </a:r>
            <a:r>
              <a:rPr lang="en-US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400" i="1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Kladenets</a:t>
            </a:r>
            <a:r>
              <a:rPr lang="en-US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US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hydropower Project</a:t>
            </a:r>
            <a:r>
              <a:rPr lang="bg-BG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bg-BG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bg-BG" altLang="bg-BG" sz="14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en-US" altLang="bg-BG" sz="14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operation since 1958</a:t>
            </a:r>
            <a:r>
              <a:rPr lang="bg-BG" altLang="bg-BG" sz="14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lang="bg-BG" altLang="bg-BG" sz="14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97450" y="6057781"/>
            <a:ext cx="3057653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bg-BG" sz="1400" i="1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Ivaylovgrad</a:t>
            </a:r>
            <a:r>
              <a:rPr lang="en-US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US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Hydropower Project</a:t>
            </a:r>
            <a:r>
              <a:rPr lang="bg-BG" altLang="bg-BG" sz="14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bg-BG" altLang="bg-BG" sz="14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bg-BG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en-US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operation since 1967</a:t>
            </a:r>
            <a:r>
              <a:rPr lang="bg-BG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r>
              <a:rPr lang="bg-BG" altLang="bg-BG" kern="0" dirty="0" smtClean="0">
                <a:solidFill>
                  <a:srgbClr val="002060"/>
                </a:solidFill>
              </a:rPr>
              <a:t> </a:t>
            </a:r>
            <a:endParaRPr lang="bg-BG" kern="0" dirty="0">
              <a:solidFill>
                <a:srgbClr val="00206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045944" y="3382431"/>
            <a:ext cx="30576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bg-BG" sz="1400" i="1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Kardzhali</a:t>
            </a:r>
            <a:r>
              <a:rPr lang="en-US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Hydropower Project</a:t>
            </a:r>
            <a:r>
              <a:rPr lang="ru-RU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en-US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operation since 1971</a:t>
            </a:r>
            <a:r>
              <a:rPr lang="ru-RU" altLang="bg-BG" sz="14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lang="bg-BG" kern="0" dirty="0">
              <a:solidFill>
                <a:srgbClr val="00206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6083986"/>
            <a:ext cx="615617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bg-BG" sz="1600" kern="0" spc="-1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Total installed capacity of the built-up cascade is 270 MW; recorded power generation is 440 </a:t>
            </a:r>
            <a:r>
              <a:rPr lang="en-US" altLang="bg-BG" sz="1600" kern="0" spc="-1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GWh</a:t>
            </a:r>
            <a:r>
              <a:rPr lang="en-US" altLang="bg-BG" sz="1600" kern="0" spc="-1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sz="1600" kern="0" spc="-1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63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19672" y="1412776"/>
            <a:ext cx="5904656" cy="1470025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Nikopol-</a:t>
            </a:r>
            <a:r>
              <a:rPr lang="en-US" sz="30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Turnu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30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Magurele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sz="3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30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Hydrotechnical</a:t>
            </a:r>
            <a:r>
              <a:rPr lang="en-US" sz="3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Complex</a:t>
            </a:r>
            <a:endParaRPr lang="bg-BG" sz="3000" b="1" dirty="0">
              <a:solidFill>
                <a:schemeClr val="accent1">
                  <a:lumMod val="75000"/>
                </a:schemeClr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5589240"/>
            <a:ext cx="6400800" cy="478904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The new opportunity 21 century</a:t>
            </a:r>
            <a:endParaRPr lang="bg-BG" b="1" dirty="0">
              <a:solidFill>
                <a:schemeClr val="tx1">
                  <a:lumMod val="50000"/>
                  <a:lumOff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6" name="Picture 2" descr="H:\work\Presentation_\Pics_Nikopol\Danube_in_Ritopek,_Serbia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51423"/>
            <a:ext cx="9144000" cy="21597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39726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5000" contras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521" y="2011016"/>
            <a:ext cx="4035736" cy="21089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97506" y="4643693"/>
            <a:ext cx="4499993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cascade is foreseen to utilize the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hydropower potential of the upper section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</a:t>
            </a:r>
            <a:r>
              <a:rPr lang="en-US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River (between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town of </a:t>
            </a:r>
            <a:r>
              <a:rPr lang="en-US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Srednogortsi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and </a:t>
            </a:r>
            <a:r>
              <a:rPr lang="en-US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Kardzhali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Reservoir).</a:t>
            </a:r>
            <a:endParaRPr lang="en-US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1000" contrast="-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0174" y="3789040"/>
            <a:ext cx="3872163" cy="21780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Gorna</a:t>
            </a:r>
            <a:r>
              <a:rPr lang="en-US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</a:t>
            </a:r>
            <a:r>
              <a:rPr lang="en-US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Cascade</a:t>
            </a:r>
            <a:endParaRPr lang="ru-RU" altLang="bg-BG" sz="2000" i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97499" y="2200164"/>
            <a:ext cx="4176465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Gorna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Cascade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located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southeastern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Bulgaria,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</a:t>
            </a:r>
            <a:r>
              <a:rPr lang="en-US" altLang="bg-BG" sz="1600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River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valley, western </a:t>
            </a:r>
            <a:r>
              <a:rPr lang="en-US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Rhodopes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mountain.</a:t>
            </a:r>
            <a:endParaRPr lang="ru-RU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53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75675" y="1409201"/>
            <a:ext cx="4280301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en-US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history</a:t>
            </a:r>
            <a:endParaRPr lang="bg-BG" altLang="bg-BG" b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43431" y="1768514"/>
            <a:ext cx="877282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the late 80s and early 90s,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utilization of the power potential of the river section of </a:t>
            </a:r>
            <a:r>
              <a:rPr lang="en-US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Gorna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Cascade came on the agenda again.</a:t>
            </a:r>
            <a:endParaRPr lang="bg-BG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421" y="2513951"/>
            <a:ext cx="3379467" cy="19951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4657841"/>
            <a:ext cx="2662669" cy="19970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Rectangle 9"/>
          <p:cNvSpPr/>
          <p:nvPr/>
        </p:nvSpPr>
        <p:spPr>
          <a:xfrm>
            <a:off x="184420" y="5064966"/>
            <a:ext cx="575573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1998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started the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implementation of </a:t>
            </a:r>
            <a:r>
              <a:rPr lang="en-US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Gorna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Cascade project. Basic designs were prepared and preliminary construction works were carried out for Madan Hydropower Project. Project implementation was suspended in 2002. </a:t>
            </a:r>
            <a:endParaRPr lang="bg-BG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707904" y="2496922"/>
            <a:ext cx="5288901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Based on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extensive study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</a:t>
            </a:r>
            <a:r>
              <a:rPr lang="en-US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Gorna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Cascade, performed in 1991, and on the subsequent optimization design studies, carried out in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1997,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 optimum scheme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</a:t>
            </a:r>
            <a:r>
              <a:rPr lang="en-US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Gorna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Cascade was selected: a three-stage scheme including the following three hydropower projects: Madan, </a:t>
            </a:r>
            <a:r>
              <a:rPr lang="en-US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Ardino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</a:t>
            </a:r>
            <a:r>
              <a:rPr lang="en-US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Sarnitsa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Gorna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Cascade</a:t>
            </a:r>
            <a:endParaRPr lang="en-US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6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29" name="Picture 9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585839"/>
            <a:ext cx="8964488" cy="503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618" y="1585840"/>
            <a:ext cx="2865611" cy="1498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Gorna</a:t>
            </a:r>
            <a:r>
              <a:rPr lang="en-US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</a:t>
            </a:r>
            <a:r>
              <a:rPr lang="en-US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Cascade</a:t>
            </a:r>
            <a:endParaRPr lang="ru-RU" altLang="bg-BG" sz="2000" i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25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1412776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According to the latest approved project scheme, that has been started to be implemented, the cascade consists of three hydropower projects:</a:t>
            </a:r>
            <a:endParaRPr lang="bg-BG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1997551"/>
            <a:ext cx="6131449" cy="417687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369110"/>
              </p:ext>
            </p:extLst>
          </p:nvPr>
        </p:nvGraphicFramePr>
        <p:xfrm>
          <a:off x="259917" y="3717032"/>
          <a:ext cx="4301231" cy="11658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7662"/>
                <a:gridCol w="927662"/>
                <a:gridCol w="1365787"/>
                <a:gridCol w="1080120"/>
              </a:tblGrid>
              <a:tr h="2139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Dams</a:t>
                      </a:r>
                      <a:endParaRPr lang="bg-BG" sz="11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b="1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Madan Dam</a:t>
                      </a:r>
                      <a:endParaRPr lang="bg-BG" sz="11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b="1" dirty="0" err="1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Ardino</a:t>
                      </a:r>
                      <a:r>
                        <a:rPr lang="en-US" sz="900" b="1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Dams</a:t>
                      </a:r>
                      <a:endParaRPr lang="bg-BG" sz="11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b="1" dirty="0" err="1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Sarnitsa</a:t>
                      </a:r>
                      <a:r>
                        <a:rPr lang="en-US" sz="900" b="1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Dam</a:t>
                      </a:r>
                      <a:endParaRPr lang="bg-BG" sz="11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Type</a:t>
                      </a:r>
                      <a:endParaRPr lang="bg-BG" sz="11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 err="1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Rockfill</a:t>
                      </a:r>
                      <a:r>
                        <a:rPr lang="en-US" sz="9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dam with </a:t>
                      </a:r>
                      <a:br>
                        <a:rPr lang="en-US" sz="9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</a:br>
                      <a:r>
                        <a:rPr lang="en-US" sz="9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reinforced-concrete</a:t>
                      </a:r>
                      <a:r>
                        <a:rPr lang="en-US" sz="900" baseline="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face</a:t>
                      </a:r>
                      <a:endParaRPr lang="bg-BG" sz="11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Concrete gravity RCC dam</a:t>
                      </a:r>
                      <a:endParaRPr lang="bg-BG" sz="11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786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800" b="1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Maximum</a:t>
                      </a:r>
                      <a:r>
                        <a:rPr lang="en-US" sz="800" b="1" baseline="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dam height</a:t>
                      </a:r>
                      <a:r>
                        <a:rPr lang="bg-BG" sz="800" b="1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(</a:t>
                      </a:r>
                      <a:r>
                        <a:rPr lang="en-US" sz="800" b="1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</a:t>
                      </a:r>
                      <a:r>
                        <a:rPr lang="bg-BG" sz="800" b="1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)</a:t>
                      </a:r>
                      <a:endParaRPr lang="bg-BG" sz="8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92.40</a:t>
                      </a:r>
                      <a:endParaRPr lang="bg-BG" sz="11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100.10</a:t>
                      </a:r>
                      <a:endParaRPr lang="bg-BG" sz="11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b="1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97.40</a:t>
                      </a:r>
                      <a:endParaRPr lang="bg-BG" sz="11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286413"/>
              </p:ext>
            </p:extLst>
          </p:nvPr>
        </p:nvGraphicFramePr>
        <p:xfrm>
          <a:off x="251520" y="5085184"/>
          <a:ext cx="6120680" cy="15773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30350"/>
                <a:gridCol w="1349970"/>
                <a:gridCol w="1008112"/>
                <a:gridCol w="1008112"/>
                <a:gridCol w="1224136"/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Parameter</a:t>
                      </a:r>
                      <a:endParaRPr lang="bg-BG" sz="900" kern="12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b="1" kern="120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HPP</a:t>
                      </a:r>
                      <a:endParaRPr lang="bg-BG" sz="900" b="1" kern="12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b="1" kern="120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Madan</a:t>
                      </a:r>
                      <a:r>
                        <a:rPr lang="en-US" sz="900" b="1" kern="1200" baseline="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Hydropower Project</a:t>
                      </a:r>
                      <a:endParaRPr lang="bg-BG" sz="900" b="1" kern="12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b="1" kern="1200" dirty="0" err="1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Ardino</a:t>
                      </a:r>
                      <a:r>
                        <a:rPr lang="en-US" sz="900" b="1" kern="120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Hydropower Project</a:t>
                      </a:r>
                      <a:endParaRPr lang="bg-BG" sz="900" b="1" kern="12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b="1" kern="1200" dirty="0" err="1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Sarnitsa</a:t>
                      </a:r>
                      <a:r>
                        <a:rPr lang="en-US" sz="900" b="1" kern="120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US" sz="900" b="1" kern="1200" dirty="0" err="1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Hydropwoer</a:t>
                      </a:r>
                      <a:r>
                        <a:rPr lang="en-US" sz="900" b="1" kern="120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Project</a:t>
                      </a:r>
                      <a:endParaRPr lang="bg-BG" sz="900" b="1" kern="12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Average available</a:t>
                      </a:r>
                      <a:r>
                        <a:rPr lang="en-US" sz="900" kern="1200" baseline="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capacity,</a:t>
                      </a:r>
                      <a:r>
                        <a:rPr lang="en-US" sz="900" kern="1200" baseline="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bg-BG" sz="900" kern="120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MW</a:t>
                      </a:r>
                      <a:endParaRPr lang="bg-BG" sz="900" kern="12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Total for the hydropower project</a:t>
                      </a:r>
                      <a:endParaRPr lang="bg-BG" sz="900" kern="12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kern="120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47,0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58,0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69,2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Average annual power output, </a:t>
                      </a:r>
                      <a:r>
                        <a:rPr lang="en-US" sz="900" kern="1200" dirty="0" err="1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GWh</a:t>
                      </a: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/ </a:t>
                      </a:r>
                      <a:r>
                        <a:rPr lang="en-US" sz="900" kern="1200" baseline="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year</a:t>
                      </a:r>
                      <a:endParaRPr lang="bg-BG" sz="900" kern="12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Total for the hydropower project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107,2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151,1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183,6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kern="1200" dirty="0" err="1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Gorna</a:t>
                      </a: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US" sz="900" kern="1200" dirty="0" err="1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Arda</a:t>
                      </a: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Cascade</a:t>
                      </a:r>
                      <a:endParaRPr lang="bg-BG" sz="900" kern="12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b="1" kern="120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Average available capacity, </a:t>
                      </a:r>
                      <a:r>
                        <a:rPr lang="bg-BG" sz="900" b="1" kern="120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MW</a:t>
                      </a:r>
                      <a:endParaRPr lang="bg-BG" sz="900" b="1" kern="12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b="1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174,2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900" b="1" kern="120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Average annual power output,</a:t>
                      </a:r>
                      <a:r>
                        <a:rPr lang="bg-BG" sz="900" b="1" kern="120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bg-BG" sz="900" b="1" kern="1200" dirty="0" err="1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GWh</a:t>
                      </a:r>
                      <a:r>
                        <a:rPr lang="bg-BG" sz="900" b="1" kern="120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/y</a:t>
                      </a:r>
                      <a:r>
                        <a:rPr lang="en-US" sz="900" b="1" kern="1200" dirty="0" smtClean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ear</a:t>
                      </a:r>
                      <a:endParaRPr lang="bg-BG" sz="900" b="1" kern="12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900" b="1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441,9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Gorna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Cascade</a:t>
            </a:r>
            <a:endParaRPr lang="en-US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4478" y="2263547"/>
            <a:ext cx="333327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bg-BG" i="1" kern="0" dirty="0" smtClean="0">
                <a:solidFill>
                  <a:srgbClr val="002060"/>
                </a:solidFill>
              </a:rPr>
              <a:t>Madan Hydropower Project</a:t>
            </a:r>
            <a:r>
              <a:rPr lang="bg-BG" altLang="bg-BG" i="1" kern="0" dirty="0" smtClean="0">
                <a:solidFill>
                  <a:srgbClr val="002060"/>
                </a:solidFill>
              </a:rPr>
              <a:t> </a:t>
            </a:r>
          </a:p>
          <a:p>
            <a:pPr marL="36000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bg-BG" i="1" kern="0" dirty="0" err="1" smtClean="0">
                <a:solidFill>
                  <a:srgbClr val="002060"/>
                </a:solidFill>
              </a:rPr>
              <a:t>Ardino</a:t>
            </a:r>
            <a:r>
              <a:rPr lang="en-US" altLang="bg-BG" i="1" kern="0" dirty="0" smtClean="0">
                <a:solidFill>
                  <a:srgbClr val="002060"/>
                </a:solidFill>
              </a:rPr>
              <a:t> Hydropower Project</a:t>
            </a:r>
            <a:r>
              <a:rPr lang="bg-BG" altLang="bg-BG" i="1" kern="0" dirty="0" smtClean="0">
                <a:solidFill>
                  <a:srgbClr val="002060"/>
                </a:solidFill>
              </a:rPr>
              <a:t> </a:t>
            </a:r>
          </a:p>
          <a:p>
            <a:pPr marL="36000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bg-BG" i="1" kern="0" dirty="0" err="1" smtClean="0">
                <a:solidFill>
                  <a:srgbClr val="002060"/>
                </a:solidFill>
              </a:rPr>
              <a:t>Sarnitsa</a:t>
            </a:r>
            <a:r>
              <a:rPr lang="en-US" altLang="bg-BG" i="1" kern="0" dirty="0" smtClean="0">
                <a:solidFill>
                  <a:srgbClr val="002060"/>
                </a:solidFill>
              </a:rPr>
              <a:t> Hydropower Project</a:t>
            </a:r>
            <a:endParaRPr lang="en-US" altLang="bg-BG" kern="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58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154269"/>
            <a:ext cx="8568952" cy="3801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Energy effect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marL="646113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Total installed capacity of </a:t>
            </a:r>
            <a:r>
              <a:rPr lang="en-US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Gorna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Cascade is 174 MW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646113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Expected average annual power generation is 440 </a:t>
            </a:r>
            <a:r>
              <a:rPr lang="bg-BG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GWh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lvl="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Additional energy effect from the operation of the existing </a:t>
            </a:r>
            <a:r>
              <a:rPr lang="en-US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Cascade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lvl="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Intensification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regional infrastructure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development and a significant social effect.</a:t>
            </a:r>
            <a:endParaRPr lang="ru-RU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lvl="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Clean, renewable energy source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lvl="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Independence of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Bulgarian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energy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sector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lvl="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Development of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recreation and tourism characteristics of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region.</a:t>
            </a:r>
            <a:endParaRPr lang="bg-BG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Gorna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Cascade</a:t>
            </a:r>
            <a:endParaRPr lang="en-US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-2988840" y="4025329"/>
            <a:ext cx="8668862" cy="46672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bg-BG" sz="2000" b="0" kern="0" dirty="0">
              <a:solidFill>
                <a:srgbClr val="002060"/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75675" y="1409201"/>
            <a:ext cx="7088613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en-US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Complex economic and social effect</a:t>
            </a:r>
            <a:endParaRPr lang="ru-RU" altLang="bg-BG" b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76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1700808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Over the years, interest in building the project, besides NEK, has been manifested also by:</a:t>
            </a:r>
            <a:endParaRPr lang="ru-RU" altLang="bg-BG" sz="1600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Gorna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Cascade</a:t>
            </a:r>
            <a:endParaRPr lang="en-US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-2988840" y="4025329"/>
            <a:ext cx="8668862" cy="46672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bg-BG" sz="2000" b="0" kern="0" dirty="0">
              <a:solidFill>
                <a:srgbClr val="00206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4492054"/>
            <a:ext cx="2880320" cy="1926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1" y="2447955"/>
            <a:ext cx="2592288" cy="19377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Rectangle 5"/>
          <p:cNvSpPr/>
          <p:nvPr/>
        </p:nvSpPr>
        <p:spPr>
          <a:xfrm>
            <a:off x="278412" y="2555047"/>
            <a:ext cx="4941660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Turkish companies</a:t>
            </a:r>
            <a:endParaRPr lang="ru-RU" altLang="bg-BG" sz="1600" i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72000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ENEL, Italy</a:t>
            </a:r>
            <a:endParaRPr lang="bg-BG" altLang="bg-BG" sz="1600" i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720000" indent="-28575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ru-RU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</a:t>
            </a:r>
            <a:r>
              <a:rPr lang="en-US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VN, Austria</a:t>
            </a:r>
            <a:r>
              <a:rPr lang="bg-BG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bg-BG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en-US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expressing interest at present</a:t>
            </a:r>
            <a:r>
              <a:rPr lang="bg-BG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lang="ru-RU" altLang="bg-BG" sz="1600" i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2240" y="5198569"/>
            <a:ext cx="1808669" cy="13519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3371" y="4794722"/>
            <a:ext cx="2377578" cy="13208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912" y="2447955"/>
            <a:ext cx="1728849" cy="10596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5342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9288" y="2060848"/>
            <a:ext cx="8568952" cy="338041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 present we have no data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 updated assessment of </a:t>
            </a: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project.</a:t>
            </a:r>
            <a:endParaRPr lang="ru-RU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75675" y="1409201"/>
            <a:ext cx="7088613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en-US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Financing</a:t>
            </a:r>
            <a:endParaRPr lang="ru-RU" altLang="bg-BG" b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2996952"/>
            <a:ext cx="3312368" cy="2202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8506" y="4417461"/>
            <a:ext cx="2628900" cy="1743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4559" y="4417461"/>
            <a:ext cx="1828800" cy="762000"/>
          </a:xfrm>
          <a:prstGeom prst="rect">
            <a:avLst/>
          </a:prstGeom>
        </p:spPr>
      </p:pic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0" y="0"/>
            <a:ext cx="4427984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Gorna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</a:t>
            </a:r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Cascade</a:t>
            </a:r>
            <a:endParaRPr lang="en-US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10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-2988840" y="4025329"/>
            <a:ext cx="8668862" cy="46672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bg-BG" sz="2000" b="0" kern="0" dirty="0">
              <a:solidFill>
                <a:srgbClr val="002060"/>
              </a:solidFill>
            </a:endParaRPr>
          </a:p>
        </p:txBody>
      </p:sp>
      <p:pic>
        <p:nvPicPr>
          <p:cNvPr id="24578" name="Picture 2" descr="D:\bglybo\PRESENTATIONS\1646337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391"/>
          <a:stretch/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627834" y="5085184"/>
            <a:ext cx="308007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bg-BG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97700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308" y="2359979"/>
            <a:ext cx="4283967" cy="18519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295057" y="4581128"/>
            <a:ext cx="4780999" cy="2016224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>
              <a:lnSpc>
                <a:spcPct val="120000"/>
              </a:lnSpc>
            </a:pPr>
            <a:r>
              <a:rPr lang="en-GB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Danube springs from the Black Forest (el.1078) in Germany and flows into the Black Sea  in Romania, as on his way it runs through 10 countries: Germany, Austria, Slovakia, Hungary, Croatia, Serbia, Bulgaria, Romania, Moldova and Ukraine.</a:t>
            </a:r>
            <a:endParaRPr lang="bg-BG" altLang="bg-BG" sz="1600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252412"/>
            <a:ext cx="3995936" cy="466725"/>
          </a:xfrm>
          <a:prstGeom prst="rect">
            <a:avLst/>
          </a:prstGeom>
        </p:spPr>
        <p:txBody>
          <a:bodyPr/>
          <a:lstStyle>
            <a:defPPr>
              <a:defRPr lang="bg-BG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000" b="1" i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GB" altLang="bg-BG" dirty="0"/>
              <a:t>Danube River Importance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4159345"/>
            <a:ext cx="3888432" cy="23609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0876" y="1495879"/>
            <a:ext cx="3723298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206016" y="1340768"/>
            <a:ext cx="4968552" cy="720080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12700"/>
            <a:r>
              <a:rPr lang="en-GB" altLang="bg-BG" sz="1600" b="1" kern="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Danube River is second longest river in Europe </a:t>
            </a:r>
            <a:r>
              <a:rPr lang="bg-BG" altLang="bg-BG" sz="1600" b="1" kern="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en-GB" altLang="bg-BG" sz="1600" b="1" kern="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length </a:t>
            </a:r>
            <a:r>
              <a:rPr lang="bg-BG" altLang="bg-BG" sz="1600" b="1" kern="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2857 </a:t>
            </a:r>
            <a:r>
              <a:rPr lang="bg-BG" altLang="bg-BG" sz="1600" b="1" kern="0" dirty="0" err="1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km</a:t>
            </a:r>
            <a:r>
              <a:rPr lang="en-US" altLang="bg-BG" sz="1600" b="1" kern="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altLang="bg-BG" sz="1600" b="1" kern="0" dirty="0" smtClean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5076056" y="3717032"/>
            <a:ext cx="3888431" cy="657227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>
              <a:lnSpc>
                <a:spcPct val="120000"/>
              </a:lnSpc>
            </a:pPr>
            <a:r>
              <a:rPr lang="en-GB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Danube River is the biggest international river in the world.</a:t>
            </a:r>
            <a:endParaRPr lang="bg-BG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08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4250" y="2505732"/>
            <a:ext cx="7273836" cy="4352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245978"/>
            <a:ext cx="4352902" cy="466725"/>
          </a:xfrm>
          <a:prstGeom prst="rect">
            <a:avLst/>
          </a:prstGeom>
        </p:spPr>
        <p:txBody>
          <a:bodyPr/>
          <a:lstStyle>
            <a:defPPr>
              <a:defRPr lang="bg-BG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000" b="1" i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GB" altLang="bg-BG" dirty="0" smtClean="0"/>
              <a:t>Danube River Importance</a:t>
            </a:r>
            <a:endParaRPr lang="bg-BG" altLang="bg-BG" dirty="0"/>
          </a:p>
          <a:p>
            <a:endParaRPr lang="en-US" altLang="bg-BG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-13319" y="5157192"/>
            <a:ext cx="3793232" cy="136815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/>
          <a:lstStyle>
            <a:defPPr>
              <a:defRPr lang="bg-BG"/>
            </a:defPPr>
            <a:lvl1pPr marL="88900" indent="1270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 sz="1600" ker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en-GB" altLang="bg-BG" i="1" dirty="0" smtClean="0"/>
              <a:t>River water is used for potable and industrial water supply, irrigation, fishing, tourism, power generation, inland navigation, etc.</a:t>
            </a:r>
            <a:r>
              <a:rPr lang="bg-BG" altLang="bg-BG" i="1" dirty="0" smtClean="0"/>
              <a:t> </a:t>
            </a:r>
            <a:endParaRPr lang="en-US" altLang="bg-BG" i="1" dirty="0"/>
          </a:p>
        </p:txBody>
      </p:sp>
      <p:sp>
        <p:nvSpPr>
          <p:cNvPr id="3" name="Rectangle 2"/>
          <p:cNvSpPr/>
          <p:nvPr/>
        </p:nvSpPr>
        <p:spPr>
          <a:xfrm>
            <a:off x="0" y="1329785"/>
            <a:ext cx="9144000" cy="1307127"/>
          </a:xfrm>
          <a:prstGeom prst="rect">
            <a:avLst/>
          </a:prstGeom>
          <a:solidFill>
            <a:srgbClr val="FFFFCC"/>
          </a:solidFill>
        </p:spPr>
        <p:txBody>
          <a:bodyPr/>
          <a:lstStyle/>
          <a:p>
            <a:pPr marL="88900" indent="12700" eaLnBrk="0" fontAlgn="base" hangingPunct="0"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en-GB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Along the upper river course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en-GB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from springs to Bratislava, app. 1000 km) are built approximately 60 barrier structures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 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17 </a:t>
            </a:r>
            <a:r>
              <a:rPr lang="en-GB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them are </a:t>
            </a:r>
            <a:r>
              <a:rPr lang="en-GB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hydrotechnical</a:t>
            </a:r>
            <a:r>
              <a:rPr lang="en-GB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complexes. These structures, intended </a:t>
            </a:r>
            <a:r>
              <a:rPr lang="en-GB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primarily for </a:t>
            </a:r>
            <a:r>
              <a:rPr lang="en-GB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navigation, perform also many other functions. </a:t>
            </a:r>
            <a:endParaRPr lang="ru-RU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88900" indent="1270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</a:pPr>
            <a:endParaRPr 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79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1558" y="2810893"/>
            <a:ext cx="3131840" cy="22002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8128" y="2804607"/>
            <a:ext cx="2942034" cy="2206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0" y="2821003"/>
            <a:ext cx="2945909" cy="22094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-11999" y="1409201"/>
            <a:ext cx="2840141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en-GB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Navigation</a:t>
            </a:r>
            <a:endParaRPr lang="bg-BG" altLang="bg-BG" b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1730" y="5589240"/>
            <a:ext cx="9144000" cy="1142826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>
              <a:lnSpc>
                <a:spcPct val="120000"/>
              </a:lnSpc>
            </a:pPr>
            <a:r>
              <a:rPr lang="en-GB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With the completion of the Rhine–Main–Danube Canal in 1992, the Danube became part of the trans-European waterway from Europe’s largest port of Rotterdam on the North Sea to </a:t>
            </a:r>
            <a:r>
              <a:rPr lang="en-GB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Sulina</a:t>
            </a:r>
            <a:r>
              <a:rPr lang="en-GB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on the Black Sea.</a:t>
            </a:r>
            <a:endParaRPr lang="ru-RU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0614" y="1846923"/>
            <a:ext cx="9133386" cy="974080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>
              <a:lnSpc>
                <a:spcPct val="120000"/>
              </a:lnSpc>
            </a:pPr>
            <a:r>
              <a:rPr lang="en-GB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Danube River is an important international waterway. River boats are able to move along the Danube River from km 2411 all the way down to the river delta - 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87</a:t>
            </a:r>
            <a:r>
              <a:rPr lang="ru-RU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% </a:t>
            </a:r>
            <a:r>
              <a:rPr lang="en-GB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the total river length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altLang="bg-BG" sz="1600" strike="sngStrike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0"/>
            <a:ext cx="4352902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Danube River Importance</a:t>
            </a:r>
          </a:p>
        </p:txBody>
      </p:sp>
    </p:spTree>
    <p:extLst>
      <p:ext uri="{BB962C8B-B14F-4D97-AF65-F5344CB8AC3E}">
        <p14:creationId xmlns:p14="http://schemas.microsoft.com/office/powerpoint/2010/main" val="75051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" y="1520428"/>
            <a:ext cx="6768752" cy="4788892"/>
          </a:xfrm>
          <a:prstGeom prst="roundRect">
            <a:avLst>
              <a:gd name="adj" fmla="val 8594"/>
            </a:avLst>
          </a:prstGeom>
          <a:solidFill>
            <a:schemeClr val="bg1"/>
          </a:solidFill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1"/>
            <a:ext cx="5447216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GB" altLang="bg-BG" sz="2000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European development</a:t>
            </a:r>
            <a:endParaRPr lang="bg-BG" altLang="bg-BG" sz="2000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75675" y="1409201"/>
            <a:ext cx="4280301" cy="43772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/>
            <a:r>
              <a:rPr lang="en-GB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Transport waterway corridor</a:t>
            </a:r>
            <a:endParaRPr lang="bg-BG" altLang="bg-BG" b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4291955" y="1556792"/>
            <a:ext cx="4860032" cy="15868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3746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improve transport in Europe, the European Commission (EC) has developed the </a:t>
            </a:r>
            <a:r>
              <a:rPr lang="en-GB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Trans-European Transport Networks (TEN-T)</a:t>
            </a:r>
            <a:r>
              <a:rPr lang="en-GB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bg-BG" altLang="bg-BG" sz="1600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-1" y="5877272"/>
            <a:ext cx="9151987" cy="980728"/>
          </a:xfrm>
          <a:prstGeom prst="rect">
            <a:avLst/>
          </a:prstGeom>
          <a:solidFill>
            <a:srgbClr val="FFFFCC"/>
          </a:solidFill>
        </p:spPr>
        <p:txBody>
          <a:bodyPr/>
          <a:lstStyle/>
          <a:p>
            <a:pPr marL="374650" indent="-285750" eaLnBrk="0" fontAlgn="base" hangingPunct="0"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  <a:buFont typeface="Wingdings" panose="05000000000000000000" pitchFamily="2" charset="2"/>
              <a:buChar char="§"/>
            </a:pP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guideline is this water corridor to become “the backbone of a waterway link between eastern and western Europe”, providing, along with Rhine River, a link between the North Sea and the Black Sea.</a:t>
            </a:r>
            <a:endParaRPr lang="ru-RU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5447216" y="3815826"/>
            <a:ext cx="3696784" cy="9361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374650" indent="-28575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TEN-T Danube is designated as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“Pan-European Transport Corridor VII”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ru-RU" altLang="bg-BG" sz="1600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19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3000"/>
                    </a14:imgEffect>
                    <a14:imgEffect>
                      <a14:brightnessContrast brigh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8260" y="1390548"/>
            <a:ext cx="3732566" cy="19674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89" y="3535189"/>
            <a:ext cx="3443719" cy="2425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9525" y="1340767"/>
            <a:ext cx="5066531" cy="20172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88900" indent="12700">
              <a:lnSpc>
                <a:spcPct val="120000"/>
              </a:lnSpc>
            </a:pPr>
            <a:r>
              <a:rPr lang="en-US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Inland waterway transport</a:t>
            </a:r>
            <a:r>
              <a:rPr lang="bg-BG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bg-BG" altLang="bg-BG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regulated by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  <a:b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bg-BG" altLang="bg-BG" sz="1600" i="1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Integrated</a:t>
            </a:r>
            <a:r>
              <a:rPr lang="bg-BG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altLang="bg-BG" sz="1600" i="1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European</a:t>
            </a:r>
            <a:r>
              <a:rPr lang="bg-BG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altLang="bg-BG" sz="1600" i="1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Action</a:t>
            </a:r>
            <a:r>
              <a:rPr lang="bg-BG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altLang="bg-BG" sz="1600" i="1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bg-BG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altLang="bg-BG" sz="1600" i="1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</a:t>
            </a:r>
            <a:r>
              <a:rPr lang="bg-BG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altLang="bg-BG" sz="1600" i="1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inland</a:t>
            </a:r>
            <a:r>
              <a:rPr lang="bg-BG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altLang="bg-BG" sz="1600" i="1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Waterway</a:t>
            </a:r>
            <a:r>
              <a:rPr lang="bg-BG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altLang="bg-BG" sz="1600" i="1" kern="0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Transport</a:t>
            </a:r>
            <a:r>
              <a:rPr lang="bg-BG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</a:t>
            </a:r>
            <a:r>
              <a:rPr lang="bg-BG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NAIADES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3682638" y="3444808"/>
            <a:ext cx="5461363" cy="2649902"/>
          </a:xfrm>
          <a:prstGeom prst="rect">
            <a:avLst/>
          </a:prstGeom>
          <a:solidFill>
            <a:srgbClr val="FFFFCC"/>
          </a:solidFill>
        </p:spPr>
        <p:txBody>
          <a:bodyPr/>
          <a:lstStyle>
            <a:lvl1pPr marL="342900" indent="-34290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2563" indent="-18097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2000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36195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</a:defRPr>
            </a:lvl3pPr>
            <a:lvl4pPr marL="541338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4pPr>
            <a:lvl5pPr marL="720725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5pPr>
            <a:lvl6pPr marL="11779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6pPr>
            <a:lvl7pPr marL="16351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7pPr>
            <a:lvl8pPr marL="20923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8pPr>
            <a:lvl9pPr marL="2549525" indent="-1778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bg-BG" altLang="bg-BG" sz="1600" i="1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NAIADES</a:t>
            </a:r>
            <a:r>
              <a:rPr lang="bg-BG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focused on five strategic areas:</a:t>
            </a:r>
          </a:p>
          <a:p>
            <a:pPr marL="285750" indent="3600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Infrastructure</a:t>
            </a:r>
          </a:p>
          <a:p>
            <a:pPr marL="285750" indent="3600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Market</a:t>
            </a:r>
          </a:p>
          <a:p>
            <a:pPr marL="285750" indent="3600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Fleet</a:t>
            </a:r>
          </a:p>
          <a:p>
            <a:pPr marL="285750" indent="3600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Jobs and skills</a:t>
            </a:r>
            <a:endParaRPr lang="bg-BG" altLang="bg-BG" sz="1600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3600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Information exchange and sharing</a:t>
            </a:r>
            <a:endParaRPr lang="bg-BG" altLang="bg-BG" sz="1600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72000" indent="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bg-BG" sz="1600" i="1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Programme’s</a:t>
            </a:r>
            <a:r>
              <a:rPr lang="en-US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activities are carried out through the implementation platform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PLATINA</a:t>
            </a:r>
            <a:r>
              <a:rPr lang="en-US" altLang="bg-BG" sz="1600" i="1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bg-BG" altLang="bg-BG" sz="1600" i="1" kern="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36000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bg-BG" altLang="bg-BG" sz="1600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0">
              <a:spcAft>
                <a:spcPts val="0"/>
              </a:spcAft>
            </a:pPr>
            <a:endParaRPr lang="bg-BG" altLang="bg-BG" sz="1600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0" y="1"/>
            <a:ext cx="5447216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European development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0" y="6207596"/>
            <a:ext cx="9144000" cy="648072"/>
          </a:xfrm>
          <a:prstGeom prst="rect">
            <a:avLst/>
          </a:prstGeom>
          <a:solidFill>
            <a:srgbClr val="CCFFCC"/>
          </a:solidFill>
        </p:spPr>
        <p:txBody>
          <a:bodyPr/>
          <a:lstStyle>
            <a:defPPr>
              <a:defRPr lang="bg-BG"/>
            </a:defPPr>
            <a:lvl1pPr marL="88900" indent="1270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30000"/>
              </a:spcAft>
              <a:defRPr sz="1600" ker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bg-BG" dirty="0" smtClean="0"/>
              <a:t>880 Mio EUR are foreseen from the Structural and Cohesion Funds in the programming period 2007 – 2013 for inland waterways.</a:t>
            </a:r>
            <a:endParaRPr lang="bg-BG" altLang="bg-BG" dirty="0"/>
          </a:p>
        </p:txBody>
      </p:sp>
    </p:spTree>
    <p:extLst>
      <p:ext uri="{BB962C8B-B14F-4D97-AF65-F5344CB8AC3E}">
        <p14:creationId xmlns:p14="http://schemas.microsoft.com/office/powerpoint/2010/main" val="60008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1"/>
            <a:ext cx="5447216" cy="1052736"/>
          </a:xfrm>
          <a:prstGeom prst="rect">
            <a:avLst/>
          </a:prstGeom>
        </p:spPr>
        <p:txBody>
          <a:bodyPr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bg-BG" sz="2000" i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European development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2372070"/>
            <a:ext cx="2388170" cy="17911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9318" y="2545757"/>
            <a:ext cx="2558430" cy="15339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Rectangle 8"/>
          <p:cNvSpPr/>
          <p:nvPr/>
        </p:nvSpPr>
        <p:spPr>
          <a:xfrm>
            <a:off x="4333826" y="4272757"/>
            <a:ext cx="4403204" cy="16045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88900" indent="12700" eaLnBrk="0" fontAlgn="base" hangingPunct="0"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According to the recommendation of the Danube Commission, the minimum water level, that is necessary to ensure normal navigation, is 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2,50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along the entire river length</a:t>
            </a:r>
            <a:r>
              <a:rPr lang="ru-RU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endParaRPr lang="bg-BG" altLang="bg-BG" sz="1600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1412776"/>
            <a:ext cx="8964488" cy="887285"/>
          </a:xfrm>
          <a:prstGeom prst="rect">
            <a:avLst/>
          </a:prstGeom>
          <a:noFill/>
        </p:spPr>
        <p:txBody>
          <a:bodyPr/>
          <a:lstStyle/>
          <a:p>
            <a:pPr marL="88900" indent="12700" eaLnBrk="0" fontAlgn="base" hangingPunct="0"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en-US" altLang="bg-BG" sz="1600" kern="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Efficient use of inland waterways requires the elimination of existing bottlenecks. In the Bulgarian-Romanian section 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these are the river rapids.</a:t>
            </a:r>
            <a:r>
              <a:rPr lang="bg-BG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2459" y="2372068"/>
            <a:ext cx="2721658" cy="1530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3695" y="3902445"/>
            <a:ext cx="2504037" cy="15670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Rectangle 12"/>
          <p:cNvSpPr/>
          <p:nvPr/>
        </p:nvSpPr>
        <p:spPr>
          <a:xfrm>
            <a:off x="-6" y="5877272"/>
            <a:ext cx="9144006" cy="980728"/>
          </a:xfrm>
          <a:prstGeom prst="rect">
            <a:avLst/>
          </a:prstGeom>
          <a:noFill/>
        </p:spPr>
        <p:txBody>
          <a:bodyPr/>
          <a:lstStyle/>
          <a:p>
            <a:pPr marL="88900" indent="12700" eaLnBrk="0" fontAlgn="base" hangingPunct="0">
              <a:lnSpc>
                <a:spcPct val="12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complete solution of this problem, of the infrastructural problems, and an overall improvement of the area along the Bulgarian-Romanian Danube River section can be achieved through the building of two </a:t>
            </a:r>
            <a:r>
              <a:rPr lang="en-US" altLang="bg-BG" sz="1600" kern="0" dirty="0" err="1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hydrotechnical</a:t>
            </a:r>
            <a:r>
              <a:rPr lang="en-US" altLang="bg-BG" sz="1600" kern="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complexes.</a:t>
            </a:r>
            <a:endParaRPr lang="bg-BG" altLang="bg-BG" sz="1600" kern="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62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3137</TotalTime>
  <Words>1495</Words>
  <Application>Microsoft Office PowerPoint</Application>
  <PresentationFormat>On-screen Show (4:3)</PresentationFormat>
  <Paragraphs>206</Paragraphs>
  <Slides>37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9" baseType="lpstr">
      <vt:lpstr>Office Theme</vt:lpstr>
      <vt:lpstr>Acrobat Document</vt:lpstr>
      <vt:lpstr>NIKOPOL-TURNU MAGURELE and GORNA ARDA  HYDROPOWER PROJECT</vt:lpstr>
      <vt:lpstr>PowerPoint Presentation</vt:lpstr>
      <vt:lpstr>Nikopol-Turnu Magurele Hydrotechnical Complex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Boncheva Lyuba</dc:creator>
  <cp:lastModifiedBy>Karnev Kostadin</cp:lastModifiedBy>
  <cp:revision>433</cp:revision>
  <cp:lastPrinted>2014-10-24T15:22:41Z</cp:lastPrinted>
  <dcterms:created xsi:type="dcterms:W3CDTF">2014-10-17T11:47:04Z</dcterms:created>
  <dcterms:modified xsi:type="dcterms:W3CDTF">2014-11-04T13:15:05Z</dcterms:modified>
</cp:coreProperties>
</file>