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5" r:id="rId1"/>
  </p:sldMasterIdLst>
  <p:sldIdLst>
    <p:sldId id="269" r:id="rId2"/>
    <p:sldId id="263" r:id="rId3"/>
    <p:sldId id="262" r:id="rId4"/>
    <p:sldId id="261" r:id="rId5"/>
    <p:sldId id="264" r:id="rId6"/>
    <p:sldId id="272" r:id="rId7"/>
    <p:sldId id="267" r:id="rId8"/>
    <p:sldId id="270" r:id="rId9"/>
    <p:sldId id="271" r:id="rId10"/>
    <p:sldId id="268" r:id="rId11"/>
  </p:sldIdLst>
  <p:sldSz cx="12192000" cy="6858000"/>
  <p:notesSz cx="7099300" cy="10234613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Angsana New" panose="02020603050405020304" pitchFamily="18" charset="-34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E9F0"/>
    <a:srgbClr val="A7D6E3"/>
    <a:srgbClr val="E4E4E4"/>
    <a:srgbClr val="3B495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6EE87-EBD5-4F12-A48A-63ACA297AC8F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189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966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434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837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33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305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648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646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492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621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880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499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53"/>
          <a:stretch/>
        </p:blipFill>
        <p:spPr>
          <a:xfrm>
            <a:off x="4284133" y="1337"/>
            <a:ext cx="7907867" cy="68566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8894" y="6087034"/>
            <a:ext cx="2600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1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инж. Добромир Симидчиев</a:t>
            </a:r>
          </a:p>
          <a:p>
            <a:pPr algn="r"/>
            <a:r>
              <a:rPr lang="bg-BG" sz="1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Председател на СД на ФЛАГ</a:t>
            </a:r>
            <a:endParaRPr lang="en-US" sz="1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PC\Desktop\градът 2017\Blue-polygons-background\logo-FLA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992" y="5697116"/>
            <a:ext cx="725480" cy="92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0E33316-0EAB-4A50-B50F-94BF86B4514C}"/>
              </a:ext>
            </a:extLst>
          </p:cNvPr>
          <p:cNvSpPr/>
          <p:nvPr/>
        </p:nvSpPr>
        <p:spPr>
          <a:xfrm>
            <a:off x="335615" y="1584512"/>
            <a:ext cx="3700631" cy="34747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Механизми и инструменти за финансиране на ВиК сектора</a:t>
            </a:r>
            <a:endParaRPr lang="bg-BG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09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6" t="16312" r="19477" b="16312"/>
          <a:stretch/>
        </p:blipFill>
        <p:spPr>
          <a:xfrm>
            <a:off x="4797910" y="0"/>
            <a:ext cx="8304875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9FEB50F-3719-4095-BF1A-8D060A6A1F64}"/>
              </a:ext>
            </a:extLst>
          </p:cNvPr>
          <p:cNvSpPr/>
          <p:nvPr/>
        </p:nvSpPr>
        <p:spPr>
          <a:xfrm>
            <a:off x="561525" y="1595270"/>
            <a:ext cx="3700631" cy="34747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2"/>
              </a:solidFill>
            </a:endParaRP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ФЛАГ ЕАД</a:t>
            </a:r>
            <a:br>
              <a:rPr lang="ru-RU" sz="2800" b="1" dirty="0">
                <a:solidFill>
                  <a:schemeClr val="tx2"/>
                </a:solidFill>
              </a:rPr>
            </a:b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ул. „6-и септември“1, София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 тел.: +359 2 988 23 10</a:t>
            </a:r>
          </a:p>
          <a:p>
            <a:pPr algn="ctr"/>
            <a:endParaRPr lang="en-US" sz="2800" b="1" dirty="0">
              <a:solidFill>
                <a:schemeClr val="tx2"/>
              </a:solidFill>
            </a:endParaRPr>
          </a:p>
          <a:p>
            <a:pPr algn="ctr"/>
            <a:r>
              <a:rPr lang="en-US" sz="2800" b="1" dirty="0">
                <a:solidFill>
                  <a:schemeClr val="tx2"/>
                </a:solidFill>
              </a:rPr>
              <a:t>www.flag-bg.com</a:t>
            </a:r>
            <a:br>
              <a:rPr lang="ru-RU" sz="2800" b="1" dirty="0">
                <a:solidFill>
                  <a:schemeClr val="tx2"/>
                </a:solidFill>
              </a:rPr>
            </a:br>
            <a:r>
              <a:rPr lang="ru-RU" sz="2800" b="1" dirty="0">
                <a:solidFill>
                  <a:schemeClr val="tx2"/>
                </a:solidFill>
              </a:rPr>
              <a:t>office@flag-bg.com</a:t>
            </a:r>
            <a:br>
              <a:rPr lang="ru-RU" sz="3200" b="1" dirty="0">
                <a:solidFill>
                  <a:schemeClr val="tx2"/>
                </a:solidFill>
              </a:rPr>
            </a:br>
            <a:endParaRPr lang="bg-BG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74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22"/>
          <a:stretch/>
        </p:blipFill>
        <p:spPr>
          <a:xfrm>
            <a:off x="-1407459" y="0"/>
            <a:ext cx="5855862" cy="68636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63654" y="1128463"/>
            <a:ext cx="7159404" cy="48013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tx2"/>
                </a:solidFill>
                <a:ea typeface="+mj-ea"/>
                <a:cs typeface="Angsana New" panose="02020603050405020304" pitchFamily="18" charset="-34"/>
              </a:rPr>
              <a:t>Екологичните отрасли в ЕС бележат съществен ръст, благодарение на целенасочената политика на ЕК и на Кохезионната политика;</a:t>
            </a:r>
            <a:endParaRPr lang="en-US" dirty="0">
              <a:solidFill>
                <a:schemeClr val="tx2"/>
              </a:solidFill>
              <a:ea typeface="+mj-ea"/>
              <a:cs typeface="Angsana New" panose="02020603050405020304" pitchFamily="18" charset="-34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schemeClr val="tx2">
                  <a:lumMod val="50000"/>
                </a:schemeClr>
              </a:solidFill>
              <a:ea typeface="+mj-ea"/>
              <a:cs typeface="Angsana New" panose="02020603050405020304" pitchFamily="18" charset="-34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/>
                </a:solidFill>
                <a:ea typeface="+mj-ea"/>
                <a:cs typeface="Angsana New" panose="02020603050405020304" pitchFamily="18" charset="-34"/>
              </a:rPr>
              <a:t>Инвестициите в екологична инфраструктура, които носят ползи като чиста вода, предотвратяване на наводнения, намаляване и оползотворяване на отпадъците, възстановяване и развитие на природни зони, не само защитават и възстановяват околната среда, но създават също работни места, бизнес възможности и икономически растеж;</a:t>
            </a:r>
            <a:endParaRPr lang="en-US" dirty="0">
              <a:solidFill>
                <a:schemeClr val="tx2"/>
              </a:solidFill>
              <a:ea typeface="+mj-ea"/>
              <a:cs typeface="Angsana New" panose="02020603050405020304" pitchFamily="18" charset="-34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schemeClr val="tx2"/>
              </a:solidFill>
              <a:ea typeface="+mj-ea"/>
              <a:cs typeface="Angsana New" panose="02020603050405020304" pitchFamily="18" charset="-34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/>
                </a:solidFill>
                <a:ea typeface="+mj-ea"/>
                <a:cs typeface="Angsana New" panose="02020603050405020304" pitchFamily="18" charset="-34"/>
              </a:rPr>
              <a:t>Екологичната инфраструктура се нуждае от  стратегически инвестиции чрез публично и частно финансиране;</a:t>
            </a:r>
            <a:endParaRPr lang="en-US" dirty="0">
              <a:solidFill>
                <a:schemeClr val="tx2"/>
              </a:solidFill>
              <a:ea typeface="+mj-ea"/>
              <a:cs typeface="Angsana New" panose="02020603050405020304" pitchFamily="18" charset="-34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schemeClr val="tx2"/>
              </a:solidFill>
              <a:ea typeface="+mj-ea"/>
              <a:cs typeface="Angsana New" panose="02020603050405020304" pitchFamily="18" charset="-34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/>
                </a:solidFill>
                <a:ea typeface="+mj-ea"/>
                <a:cs typeface="Angsana New" panose="02020603050405020304" pitchFamily="18" charset="-34"/>
              </a:rPr>
              <a:t>Въпреки съществения ресурс по линия на кохезията от двата програмни периода, на национално равнище трябва да се осигурят възможности за разработване на правни рамки за планиране и финансиране на екологична инфраструктура.</a:t>
            </a:r>
            <a:endParaRPr lang="en-US" dirty="0">
              <a:solidFill>
                <a:schemeClr val="tx2"/>
              </a:solidFill>
              <a:ea typeface="+mj-ea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40680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120" y="1953645"/>
            <a:ext cx="7723991" cy="4479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A83FD7-B92D-4951-9992-D17432D2FC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35019" r="11953"/>
          <a:stretch/>
        </p:blipFill>
        <p:spPr>
          <a:xfrm>
            <a:off x="-960974" y="0"/>
            <a:ext cx="546842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7AB0FC-46EC-45AE-A7B2-F3927F8C82F9}"/>
              </a:ext>
            </a:extLst>
          </p:cNvPr>
          <p:cNvSpPr/>
          <p:nvPr/>
        </p:nvSpPr>
        <p:spPr>
          <a:xfrm>
            <a:off x="4658061" y="601377"/>
            <a:ext cx="7304442" cy="8821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bg-BG" sz="2400" b="1" cap="all" spc="200" dirty="0">
                <a:solidFill>
                  <a:schemeClr val="tx2"/>
                </a:solidFill>
                <a:latin typeface="+mj-lt"/>
              </a:rPr>
              <a:t>„Фонд за органите на местното самоуправление в българия – ФЛаг“ ЕАД</a:t>
            </a:r>
            <a:endParaRPr lang="en-US" sz="2400" b="1" cap="all" spc="200" dirty="0">
              <a:solidFill>
                <a:schemeClr val="tx2"/>
              </a:solidFill>
              <a:latin typeface="+mj-lt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72576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955883" y="3964900"/>
            <a:ext cx="699247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tx2"/>
                </a:solidFill>
                <a:ea typeface="+mj-ea"/>
                <a:cs typeface="+mj-cs"/>
              </a:rPr>
              <a:t>В дейността си ФЛАГ </a:t>
            </a:r>
            <a:r>
              <a:rPr lang="ru-RU" dirty="0">
                <a:solidFill>
                  <a:schemeClr val="tx2"/>
                </a:solidFill>
                <a:ea typeface="+mj-ea"/>
                <a:cs typeface="+mj-cs"/>
              </a:rPr>
              <a:t>успешно подкрепи почти </a:t>
            </a:r>
            <a:r>
              <a:rPr lang="bg-BG" dirty="0">
                <a:solidFill>
                  <a:schemeClr val="tx2"/>
                </a:solidFill>
                <a:ea typeface="+mj-ea"/>
                <a:cs typeface="+mj-cs"/>
              </a:rPr>
              <a:t>всички значими </a:t>
            </a:r>
            <a:r>
              <a:rPr lang="ru-RU" dirty="0">
                <a:solidFill>
                  <a:schemeClr val="tx2"/>
                </a:solidFill>
                <a:ea typeface="+mj-ea"/>
                <a:cs typeface="+mj-cs"/>
              </a:rPr>
              <a:t>проекти на местните власти в сферата на екологичната инфраструктура.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dirty="0">
              <a:solidFill>
                <a:schemeClr val="tx2"/>
              </a:solidFill>
              <a:ea typeface="+mj-ea"/>
              <a:cs typeface="+mj-cs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/>
                </a:solidFill>
                <a:ea typeface="+mj-ea"/>
                <a:cs typeface="+mj-cs"/>
              </a:rPr>
              <a:t>Близо </a:t>
            </a:r>
            <a:r>
              <a:rPr lang="ru-RU" b="1" dirty="0">
                <a:solidFill>
                  <a:schemeClr val="tx2"/>
                </a:solidFill>
                <a:ea typeface="+mj-ea"/>
                <a:cs typeface="+mj-cs"/>
              </a:rPr>
              <a:t>50%</a:t>
            </a:r>
            <a:r>
              <a:rPr lang="ru-RU" dirty="0">
                <a:solidFill>
                  <a:schemeClr val="tx2"/>
                </a:solidFill>
                <a:ea typeface="+mj-ea"/>
                <a:cs typeface="+mj-cs"/>
              </a:rPr>
              <a:t> от предоставено</a:t>
            </a:r>
            <a:r>
              <a:rPr lang="bg-BG" dirty="0">
                <a:solidFill>
                  <a:schemeClr val="tx2"/>
                </a:solidFill>
                <a:ea typeface="+mj-ea"/>
                <a:cs typeface="+mj-cs"/>
              </a:rPr>
              <a:t>то</a:t>
            </a:r>
            <a:r>
              <a:rPr lang="ru-RU" dirty="0">
                <a:solidFill>
                  <a:schemeClr val="tx2"/>
                </a:solidFill>
                <a:ea typeface="+mj-ea"/>
                <a:cs typeface="+mj-cs"/>
              </a:rPr>
              <a:t> финансиране от Фонда е за изпълнение на екологични проекти, като </a:t>
            </a:r>
            <a:r>
              <a:rPr lang="ru-RU" b="1" dirty="0">
                <a:solidFill>
                  <a:schemeClr val="tx2"/>
                </a:solidFill>
                <a:ea typeface="+mj-ea"/>
                <a:cs typeface="+mj-cs"/>
              </a:rPr>
              <a:t>80% </a:t>
            </a:r>
            <a:r>
              <a:rPr lang="ru-RU" dirty="0">
                <a:solidFill>
                  <a:schemeClr val="tx2"/>
                </a:solidFill>
                <a:ea typeface="+mj-ea"/>
                <a:cs typeface="+mj-cs"/>
              </a:rPr>
              <a:t>от средствата са за проекти във ВиК сектора.</a:t>
            </a:r>
            <a:endParaRPr lang="bg-BG" dirty="0">
              <a:solidFill>
                <a:schemeClr val="tx2"/>
              </a:solidFill>
              <a:ea typeface="+mj-ea"/>
              <a:cs typeface="+mj-cs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bg-BG" dirty="0">
              <a:solidFill>
                <a:schemeClr val="tx2"/>
              </a:solidFill>
              <a:ea typeface="+mj-ea"/>
              <a:cs typeface="+mj-cs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/>
                </a:solidFill>
              </a:rPr>
              <a:t>ФЛАГ разшири </a:t>
            </a:r>
            <a:r>
              <a:rPr lang="ru-RU" b="1" dirty="0">
                <a:solidFill>
                  <a:schemeClr val="tx2"/>
                </a:solidFill>
              </a:rPr>
              <a:t>обхвата на допустими за финансиране лица </a:t>
            </a:r>
            <a:r>
              <a:rPr lang="ru-RU" dirty="0">
                <a:solidFill>
                  <a:schemeClr val="tx2"/>
                </a:solidFill>
              </a:rPr>
              <a:t>– общини, ВиК дружества, асоциации, ПЧП.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n-US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386" y="593911"/>
            <a:ext cx="7281968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PC\Desktop\градът 2017\Blue-polygons-background\logo-FLAG.png">
            <a:extLst>
              <a:ext uri="{FF2B5EF4-FFF2-40B4-BE49-F238E27FC236}">
                <a16:creationId xmlns:a16="http://schemas.microsoft.com/office/drawing/2014/main" id="{3E0EAE31-5B40-4073-8FA1-D75550FD3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823" y="410622"/>
            <a:ext cx="613224" cy="78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80F1E4-9C3D-4769-8F23-E39939FC32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4165" r="23160"/>
          <a:stretch/>
        </p:blipFill>
        <p:spPr>
          <a:xfrm>
            <a:off x="-787741" y="0"/>
            <a:ext cx="54541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46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 rot="10800000" flipH="1">
            <a:off x="10566398" y="0"/>
            <a:ext cx="1625601" cy="3429004"/>
          </a:xfrm>
          <a:prstGeom prst="rtTriangle">
            <a:avLst/>
          </a:prstGeom>
          <a:pattFill prst="pct5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>
          <a:xfrm rot="10800000" flipH="1" flipV="1">
            <a:off x="10566399" y="3429001"/>
            <a:ext cx="1625601" cy="3429004"/>
          </a:xfrm>
          <a:prstGeom prst="rtTriangle">
            <a:avLst/>
          </a:prstGeom>
          <a:pattFill prst="pct5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7" r="27219"/>
          <a:stretch/>
        </p:blipFill>
        <p:spPr>
          <a:xfrm>
            <a:off x="0" y="0"/>
            <a:ext cx="4830184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D40B2A-F394-43D6-8C6E-B2ABFAD33992}"/>
              </a:ext>
            </a:extLst>
          </p:cNvPr>
          <p:cNvSpPr txBox="1"/>
          <p:nvPr/>
        </p:nvSpPr>
        <p:spPr>
          <a:xfrm>
            <a:off x="4830184" y="1545756"/>
            <a:ext cx="699247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Предстои създаването от ФМФИБ на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специален финансов инструмент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за финансиране на проекти от ВиК сектора с цел:</a:t>
            </a:r>
            <a:endParaRPr lang="en-US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  <a:p>
            <a:pPr algn="just">
              <a:spcAft>
                <a:spcPts val="600"/>
              </a:spcAft>
            </a:pPr>
            <a:endParaRPr lang="ru-RU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  <a:p>
            <a:pPr marL="808038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допълване на безвъзмездната помощ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;</a:t>
            </a:r>
            <a:endParaRPr lang="ru-RU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  <a:p>
            <a:pPr marL="808038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цялостно финансиране на недопустими за финансиране с БФП проекти, допринасящи за по-висока ефективност на ВиК оператора, за решаване на важни екологични проблеми, както и с оглед на интегрирания характер на инвестициите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.</a:t>
            </a:r>
            <a:endParaRPr lang="ru-RU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  <a:p>
            <a:pPr marL="808038" indent="-342900" algn="just">
              <a:buFont typeface="Arial" panose="020B0604020202020204" pitchFamily="34" charset="0"/>
              <a:buChar char="•"/>
            </a:pPr>
            <a:endParaRPr lang="ru-RU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  <a:p>
            <a:pPr marL="358775" indent="-34290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Отчита се нуждата и от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мостово финансиране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на проектите от сектора и ФЛАГ има готовност с финансов ресурс и  необходимата експертиза да ги подкрепи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;</a:t>
            </a:r>
            <a:endParaRPr lang="ru-RU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  <a:p>
            <a:pPr marL="358775" indent="-342900" algn="just">
              <a:buFont typeface="Wingdings" panose="05000000000000000000" pitchFamily="2" charset="2"/>
              <a:buChar char="v"/>
            </a:pPr>
            <a:endParaRPr lang="ru-RU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  <a:p>
            <a:pPr marL="358775" indent="-342900" algn="just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Предстои договаряне на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нова кредитна линия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в размер на около 100 млн. лв, с която да се гарантира успешното финансиране на всички проекти от ОП 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„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Околна среда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“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.</a:t>
            </a:r>
            <a:endParaRPr lang="ru-RU" dirty="0">
              <a:solidFill>
                <a:schemeClr val="accent1">
                  <a:lumMod val="50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20E5541-B4EC-4B8C-AE2A-C5AEFF37455D}"/>
              </a:ext>
            </a:extLst>
          </p:cNvPr>
          <p:cNvSpPr/>
          <p:nvPr/>
        </p:nvSpPr>
        <p:spPr>
          <a:xfrm>
            <a:off x="5109882" y="268941"/>
            <a:ext cx="6712772" cy="8821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ru-RU" sz="2400" b="1" dirty="0">
                <a:solidFill>
                  <a:schemeClr val="tx2"/>
                </a:solidFill>
              </a:rPr>
              <a:t>ФИНАНСОВИТЕ ИНСТРУМЕНТИ – ВЪЗМОЖНОСТ ЗА ФИНАНСИРАНЕ НА ВиК СЕКТОРА</a:t>
            </a: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07430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 rot="10800000" flipH="1">
            <a:off x="10566398" y="0"/>
            <a:ext cx="1625601" cy="3429004"/>
          </a:xfrm>
          <a:prstGeom prst="rtTriangle">
            <a:avLst/>
          </a:prstGeom>
          <a:pattFill prst="pct5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>
          <a:xfrm rot="10800000" flipH="1" flipV="1">
            <a:off x="10566399" y="3429001"/>
            <a:ext cx="1625601" cy="3429004"/>
          </a:xfrm>
          <a:prstGeom prst="rtTriangle">
            <a:avLst/>
          </a:prstGeom>
          <a:pattFill prst="pct5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7" r="27219"/>
          <a:stretch/>
        </p:blipFill>
        <p:spPr>
          <a:xfrm>
            <a:off x="0" y="0"/>
            <a:ext cx="4830184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0E5541-B4EC-4B8C-AE2A-C5AEFF37455D}"/>
              </a:ext>
            </a:extLst>
          </p:cNvPr>
          <p:cNvSpPr/>
          <p:nvPr/>
        </p:nvSpPr>
        <p:spPr>
          <a:xfrm>
            <a:off x="5109882" y="268941"/>
            <a:ext cx="6712772" cy="8821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ru-RU" sz="2400" b="1" dirty="0">
                <a:solidFill>
                  <a:schemeClr val="tx2"/>
                </a:solidFill>
              </a:rPr>
              <a:t>ФИНАНСОВИТЕ ИНСТРУМЕНТИ – ВЪЗМОЖНОСТ ЗА ФИНАНСИРАНЕ НА ВиК СЕКТОРА</a:t>
            </a:r>
          </a:p>
          <a:p>
            <a:pPr algn="ctr"/>
            <a:endParaRPr lang="bg-BG" dirty="0"/>
          </a:p>
        </p:txBody>
      </p:sp>
      <p:pic>
        <p:nvPicPr>
          <p:cNvPr id="1026" name="Picture 2" descr="Image result for финансов инженеринг схема">
            <a:extLst>
              <a:ext uri="{FF2B5EF4-FFF2-40B4-BE49-F238E27FC236}">
                <a16:creationId xmlns:a16="http://schemas.microsoft.com/office/drawing/2014/main" id="{6F012CCE-4823-418F-8C44-5C56D7FA1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880" y="1319750"/>
            <a:ext cx="6720363" cy="504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5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816736" y="1373044"/>
            <a:ext cx="700591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ФЛАГ е успешен пример 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а финансов инструмент съчетаващ публичен и частен ресурс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за финансиране на екологични проекти;</a:t>
            </a:r>
          </a:p>
          <a:p>
            <a:pPr marL="808038" indent="-342900" algn="just">
              <a:buFont typeface="Wingdings" panose="05000000000000000000" pitchFamily="2" charset="2"/>
              <a:buChar char="§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358775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Споделянето на риска през финансов инструмент като ФЛАГ прави възможно осигуряването на:</a:t>
            </a:r>
          </a:p>
          <a:p>
            <a:pPr marL="358775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722313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евтин финансов ресурс;</a:t>
            </a:r>
          </a:p>
          <a:p>
            <a:pPr marL="722313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по-дълга срочност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на предоставеното финансиране;</a:t>
            </a:r>
          </a:p>
          <a:p>
            <a:pPr marL="722313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техническа помощ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при структуриране на финансирането.</a:t>
            </a:r>
          </a:p>
          <a:p>
            <a:pPr marL="358775" indent="-342900" algn="just">
              <a:buFont typeface="Wingdings" panose="05000000000000000000" pitchFamily="2" charset="2"/>
              <a:buChar char="§"/>
            </a:pPr>
            <a:endParaRPr lang="ru-RU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358775" indent="-34290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Развитието на успешно създадените финансови модели и инструменти в България е решаващо за гарантирането на ефективното и ефикасно финансиране както на проектите от ВиК сектора, така и на всички екологични проекти.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D38654-D9D6-474F-90BE-7118F97DC265}"/>
              </a:ext>
            </a:extLst>
          </p:cNvPr>
          <p:cNvSpPr/>
          <p:nvPr/>
        </p:nvSpPr>
        <p:spPr>
          <a:xfrm>
            <a:off x="5109882" y="268941"/>
            <a:ext cx="6712772" cy="8821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ru-RU" sz="2400" b="1" dirty="0">
                <a:solidFill>
                  <a:schemeClr val="tx2"/>
                </a:solidFill>
              </a:rPr>
              <a:t>ФИНАНСОВИТЕ ИНСТРУМЕНТИ – ВЪЗМОЖНОСТ ЗА ФИНАНСИРАНЕ НА ВиК СЕКТОРА</a:t>
            </a:r>
          </a:p>
          <a:p>
            <a:pPr algn="ctr"/>
            <a:endParaRPr lang="bg-BG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DCE376-10FF-4EAA-A82A-BFA890CAA8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51752" r="-5899"/>
          <a:stretch/>
        </p:blipFill>
        <p:spPr>
          <a:xfrm>
            <a:off x="-828339" y="0"/>
            <a:ext cx="6392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72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816736" y="1373044"/>
            <a:ext cx="700591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Постигане на съответствие по всички </a:t>
            </a:r>
            <a:r>
              <a:rPr lang="bg-BG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относими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директиви, имащи отношение към водния цикъл на града;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Постигане на ефективност на ВиК системата на града по отношение на основни параметри и метрики;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Дефиниране на проект – набор от мерки за постигане на съответствие и ефективност. </a:t>
            </a:r>
          </a:p>
          <a:p>
            <a:pPr marL="800100" lvl="1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Изработване на </a:t>
            </a:r>
            <a:r>
              <a:rPr lang="bg-BG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прединвестиционно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проучване за цялата територия на ВиК оператора;</a:t>
            </a:r>
          </a:p>
          <a:p>
            <a:pPr marL="800100" lvl="1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Определяне на всички необходими мерки и проекти;</a:t>
            </a:r>
          </a:p>
          <a:p>
            <a:pPr marL="800100" lvl="1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Определяне на приоритетни проекти, които да бъдат финансирани от инструментите за кохезия;</a:t>
            </a:r>
          </a:p>
          <a:p>
            <a:pPr marL="800100" lvl="1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Реализиране на избраните и анализирани проекти. 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bg-BG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358775" indent="-342900" algn="just">
              <a:buFont typeface="Wingdings" panose="05000000000000000000" pitchFamily="2" charset="2"/>
              <a:buChar char="§"/>
            </a:pPr>
            <a:endParaRPr lang="bg-BG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D38654-D9D6-474F-90BE-7118F97DC265}"/>
              </a:ext>
            </a:extLst>
          </p:cNvPr>
          <p:cNvSpPr/>
          <p:nvPr/>
        </p:nvSpPr>
        <p:spPr>
          <a:xfrm>
            <a:off x="363984" y="268941"/>
            <a:ext cx="11458670" cy="8821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en-US" sz="2400" b="1" dirty="0">
                <a:solidFill>
                  <a:schemeClr val="tx2"/>
                </a:solidFill>
              </a:rPr>
              <a:t>CASE STUDY – </a:t>
            </a:r>
            <a:r>
              <a:rPr lang="bg-BG" sz="2400" b="1" dirty="0">
                <a:solidFill>
                  <a:schemeClr val="tx2"/>
                </a:solidFill>
              </a:rPr>
              <a:t>СТОЛИЧНА ОБЩИНА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endParaRPr lang="ru-RU" sz="2400" b="1" dirty="0">
              <a:solidFill>
                <a:schemeClr val="tx2"/>
              </a:solidFill>
            </a:endParaRPr>
          </a:p>
          <a:p>
            <a:pPr algn="ctr"/>
            <a:endParaRPr lang="bg-B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5F3C09-6B63-4EA5-9688-1CC18EFD825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3984" y="1509208"/>
            <a:ext cx="4466982" cy="362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08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816736" y="1373044"/>
            <a:ext cx="700591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Изпълнение на дейности по изпълнение на регионално </a:t>
            </a:r>
            <a:r>
              <a:rPr lang="bg-BG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прединвестиционно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проучване</a:t>
            </a:r>
          </a:p>
          <a:p>
            <a:pPr marL="800100" lvl="1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Основни дейности:</a:t>
            </a:r>
          </a:p>
          <a:p>
            <a:pPr marL="1257300" lvl="2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Анализ на съществуващото положение;</a:t>
            </a:r>
          </a:p>
          <a:p>
            <a:pPr marL="1257300" lvl="2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Идентифициране на мерки и проекти;</a:t>
            </a:r>
          </a:p>
          <a:p>
            <a:pPr marL="1257300" lvl="2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Изработване на регионално </a:t>
            </a:r>
            <a:r>
              <a:rPr lang="bg-BG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прединвестиционно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проучване;</a:t>
            </a:r>
          </a:p>
          <a:p>
            <a:pPr marL="1257300" lvl="2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Избор на приоритетни проекти;</a:t>
            </a:r>
          </a:p>
          <a:p>
            <a:pPr marL="1257300" lvl="2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Изработване на форма за кандидатстване за финансиране на приоритетните проекти по </a:t>
            </a:r>
            <a:r>
              <a:rPr lang="bg-BG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ПО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„Води“, ОПОС;</a:t>
            </a:r>
          </a:p>
          <a:p>
            <a:pPr marL="800100" lvl="1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Срок за изпълнение – 24 месеца;</a:t>
            </a:r>
          </a:p>
          <a:p>
            <a:pPr marL="800100" lvl="1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Краен резултат: </a:t>
            </a:r>
          </a:p>
          <a:p>
            <a:pPr marL="1257300" lvl="2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Изработено РПИП;</a:t>
            </a:r>
          </a:p>
          <a:p>
            <a:pPr marL="1257300" lvl="2" indent="-34290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bg-BG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Одобрена форма за кандидатстване;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D38654-D9D6-474F-90BE-7118F97DC265}"/>
              </a:ext>
            </a:extLst>
          </p:cNvPr>
          <p:cNvSpPr/>
          <p:nvPr/>
        </p:nvSpPr>
        <p:spPr>
          <a:xfrm>
            <a:off x="372862" y="268941"/>
            <a:ext cx="11449792" cy="8821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en-US" sz="2400" b="1" dirty="0">
                <a:solidFill>
                  <a:schemeClr val="tx2"/>
                </a:solidFill>
              </a:rPr>
              <a:t>CASE STUDY – </a:t>
            </a:r>
            <a:r>
              <a:rPr lang="bg-BG" sz="2400" b="1" dirty="0">
                <a:solidFill>
                  <a:schemeClr val="tx2"/>
                </a:solidFill>
              </a:rPr>
              <a:t>СТОЛИЧНА ОБЩИНА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endParaRPr lang="ru-RU" sz="2400" b="1" dirty="0">
              <a:solidFill>
                <a:schemeClr val="tx2"/>
              </a:solidFill>
            </a:endParaRPr>
          </a:p>
          <a:p>
            <a:pPr algn="ctr"/>
            <a:endParaRPr lang="bg-B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7BEDFD-46C2-4955-A15C-62E7419A8AD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9346" y="1500331"/>
            <a:ext cx="4495617" cy="486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69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600</Words>
  <Application>Microsoft Office PowerPoint</Application>
  <PresentationFormat>Widescreen</PresentationFormat>
  <Paragraphs>66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Wingdings</vt:lpstr>
      <vt:lpstr>Arial</vt:lpstr>
      <vt:lpstr>Angsana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Механизми и инструменти за финансиране на ВиК сектора</dc:title>
  <dc:creator>Iva</dc:creator>
  <cp:lastModifiedBy>Dobromir Simidchiev</cp:lastModifiedBy>
  <cp:revision>56</cp:revision>
  <cp:lastPrinted>2018-02-22T11:40:25Z</cp:lastPrinted>
  <dcterms:created xsi:type="dcterms:W3CDTF">2018-02-22T10:38:36Z</dcterms:created>
  <dcterms:modified xsi:type="dcterms:W3CDTF">2018-02-27T06:38:09Z</dcterms:modified>
</cp:coreProperties>
</file>