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48" r:id="rId2"/>
  </p:sldMasterIdLst>
  <p:notesMasterIdLst>
    <p:notesMasterId r:id="rId14"/>
  </p:notesMasterIdLst>
  <p:handoutMasterIdLst>
    <p:handoutMasterId r:id="rId15"/>
  </p:handoutMasterIdLst>
  <p:sldIdLst>
    <p:sldId id="407" r:id="rId3"/>
    <p:sldId id="408" r:id="rId4"/>
    <p:sldId id="410" r:id="rId5"/>
    <p:sldId id="413" r:id="rId6"/>
    <p:sldId id="411" r:id="rId7"/>
    <p:sldId id="402" r:id="rId8"/>
    <p:sldId id="414" r:id="rId9"/>
    <p:sldId id="342" r:id="rId10"/>
    <p:sldId id="417" r:id="rId11"/>
    <p:sldId id="418" r:id="rId12"/>
    <p:sldId id="347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31">
          <p15:clr>
            <a:srgbClr val="A4A3A4"/>
          </p15:clr>
        </p15:guide>
        <p15:guide id="2" orient="horz" pos="2762">
          <p15:clr>
            <a:srgbClr val="A4A3A4"/>
          </p15:clr>
        </p15:guide>
        <p15:guide id="3" orient="horz" pos="990">
          <p15:clr>
            <a:srgbClr val="A4A3A4"/>
          </p15:clr>
        </p15:guide>
        <p15:guide id="4" orient="horz" pos="3104">
          <p15:clr>
            <a:srgbClr val="A4A3A4"/>
          </p15:clr>
        </p15:guide>
        <p15:guide id="5" orient="horz" pos="566">
          <p15:clr>
            <a:srgbClr val="A4A3A4"/>
          </p15:clr>
        </p15:guide>
        <p15:guide id="6" orient="horz" pos="2639">
          <p15:clr>
            <a:srgbClr val="A4A3A4"/>
          </p15:clr>
        </p15:guide>
        <p15:guide id="7" orient="horz" pos="758">
          <p15:clr>
            <a:srgbClr val="A4A3A4"/>
          </p15:clr>
        </p15:guide>
        <p15:guide id="8" orient="horz" pos="145">
          <p15:clr>
            <a:srgbClr val="A4A3A4"/>
          </p15:clr>
        </p15:guide>
        <p15:guide id="9" orient="horz" pos="1688">
          <p15:clr>
            <a:srgbClr val="A4A3A4"/>
          </p15:clr>
        </p15:guide>
        <p15:guide id="10" orient="horz" pos="2828">
          <p15:clr>
            <a:srgbClr val="A4A3A4"/>
          </p15:clr>
        </p15:guide>
        <p15:guide id="11" pos="5630">
          <p15:clr>
            <a:srgbClr val="A4A3A4"/>
          </p15:clr>
        </p15:guide>
        <p15:guide id="12" pos="3788">
          <p15:clr>
            <a:srgbClr val="A4A3A4"/>
          </p15:clr>
        </p15:guide>
        <p15:guide id="13" pos="2906">
          <p15:clr>
            <a:srgbClr val="A4A3A4"/>
          </p15:clr>
        </p15:guide>
        <p15:guide id="14" pos="3674">
          <p15:clr>
            <a:srgbClr val="A4A3A4"/>
          </p15:clr>
        </p15:guide>
        <p15:guide id="15" pos="3901">
          <p15:clr>
            <a:srgbClr val="A4A3A4"/>
          </p15:clr>
        </p15:guide>
        <p15:guide id="16" pos="3018">
          <p15:clr>
            <a:srgbClr val="A4A3A4"/>
          </p15:clr>
        </p15:guide>
        <p15:guide id="17" pos="2791">
          <p15:clr>
            <a:srgbClr val="A4A3A4"/>
          </p15:clr>
        </p15:guide>
        <p15:guide id="18" pos="159">
          <p15:clr>
            <a:srgbClr val="A4A3A4"/>
          </p15:clr>
        </p15:guide>
        <p15:guide id="19" pos="184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ckie Barlow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C74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45" autoAdjust="0"/>
    <p:restoredTop sz="97685" autoAdjust="0"/>
  </p:normalViewPr>
  <p:slideViewPr>
    <p:cSldViewPr snapToGrid="0" snapToObjects="1">
      <p:cViewPr>
        <p:scale>
          <a:sx n="82" d="100"/>
          <a:sy n="82" d="100"/>
        </p:scale>
        <p:origin x="-672" y="-197"/>
      </p:cViewPr>
      <p:guideLst>
        <p:guide orient="horz" pos="1831"/>
        <p:guide orient="horz" pos="2762"/>
        <p:guide orient="horz" pos="990"/>
        <p:guide orient="horz" pos="3104"/>
        <p:guide orient="horz" pos="566"/>
        <p:guide orient="horz" pos="2639"/>
        <p:guide orient="horz" pos="758"/>
        <p:guide orient="horz" pos="145"/>
        <p:guide orient="horz" pos="1688"/>
        <p:guide orient="horz" pos="2828"/>
        <p:guide pos="5630"/>
        <p:guide pos="3788"/>
        <p:guide pos="2906"/>
        <p:guide pos="3674"/>
        <p:guide pos="3901"/>
        <p:guide pos="3018"/>
        <p:guide pos="2791"/>
        <p:guide pos="159"/>
        <p:guide pos="1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2E3A8-67DD-A54D-9ACE-7F6180D1A288}" type="datetimeFigureOut">
              <a:rPr lang="en-US" smtClean="0"/>
              <a:pPr/>
              <a:t>5/16/2016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751CF-426F-9546-9000-18E529FDEB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9989277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CB8AE-B9B2-1648-AE7C-D9F4FF496627}" type="datetimeFigureOut">
              <a:rPr lang="en-US" smtClean="0"/>
              <a:pPr/>
              <a:t>5/16/2016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34D1A-B7E5-DE48-8EA9-859D9DE636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54333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Какви са тенденциите в жилищното строителство по отношение навлизане на високите технологии и по-специално жилищната автоматизация? Въпрос от водещия.</a:t>
            </a:r>
            <a:b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bg-BG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587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Желанието на собственика е да има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удобна, нескъпа и енергийно ефективна къща. Затова залага на добра изолация и качествена дограма, като автоматизацията е идеален завършек на концепцията за ефективност.</a:t>
            </a:r>
          </a:p>
          <a:p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Автоматизацията тук е по-базова -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правляват се осветление, щори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ермопомпения агрегат заедно с конвекторите и подовото отопление. Разбира се реализиран е и отдалечен достъп. </a:t>
            </a:r>
          </a:p>
          <a:p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екрана виждате снимки от интериора, както и скрийншотове на визуализацията за управление от мобилни устройства.</a:t>
            </a:r>
          </a:p>
          <a:p>
            <a:endParaRPr lang="bg-BG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последния слайд виждате снимка на нашия шоурум. Заповядайте, ако имате желание да ви демонстрираме в реална среда функционирането на жилищната автоматизация.</a:t>
            </a:r>
            <a:endParaRPr lang="bg-BG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bg-BG" sz="1600" dirty="0" smtClean="0">
                <a:latin typeface="+mn-lt"/>
                <a:ea typeface="Calibri"/>
                <a:cs typeface="Times New Roman"/>
              </a:rPr>
              <a:t>За да очертая тенденциите при</a:t>
            </a:r>
            <a:r>
              <a:rPr lang="bg-BG" sz="1600" baseline="0" dirty="0" smtClean="0">
                <a:latin typeface="+mn-lt"/>
                <a:ea typeface="Calibri"/>
                <a:cs typeface="Times New Roman"/>
              </a:rPr>
              <a:t> жилищната автоматизация</a:t>
            </a:r>
            <a:r>
              <a:rPr lang="bg-BG" sz="1600" dirty="0" smtClean="0">
                <a:latin typeface="+mn-lt"/>
                <a:ea typeface="Calibri"/>
                <a:cs typeface="Times New Roman"/>
              </a:rPr>
              <a:t> и причините за тях искам първо</a:t>
            </a:r>
            <a:r>
              <a:rPr lang="bg-BG" sz="1600" baseline="0" dirty="0" smtClean="0">
                <a:latin typeface="+mn-lt"/>
                <a:ea typeface="Calibri"/>
                <a:cs typeface="Times New Roman"/>
              </a:rPr>
              <a:t> да припомня какви са ползите от жилищната автоматизация – комфорт и сигурност на обитаване, гъвкавост при управлението на дома и гаранция за ефективно използване на енергията в дома. Тези ползи са съответно и мотиви на собствениците за изграждане на автоматизация.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bg-BG" sz="1600" baseline="0" dirty="0" smtClean="0">
                <a:latin typeface="+mn-lt"/>
                <a:ea typeface="Calibri"/>
                <a:cs typeface="Times New Roman"/>
              </a:rPr>
              <a:t>И тук наблюдаваме интересна тенденция извлечена от нашия опит в България. До скоро водещият мотив беше комфортът, следван от сигурността и гъвкавостта. Това са ползи свързани с лукса. Не случайно и изгражданите обекти в България от 2010г насам бяха предимно индивидуални жилища – апартаменти или къщи във високия жилищен сегмент. Собствениците обикновено бяха заможни хора, които не се вълнуваха особено от енергийна ефективност. </a:t>
            </a:r>
            <a:br>
              <a:rPr lang="bg-BG" sz="1600" baseline="0" dirty="0" smtClean="0">
                <a:latin typeface="+mn-lt"/>
                <a:ea typeface="Calibri"/>
                <a:cs typeface="Times New Roman"/>
              </a:rPr>
            </a:br>
            <a:r>
              <a:rPr lang="bg-BG" sz="1600" baseline="0" dirty="0" smtClean="0">
                <a:latin typeface="+mn-lt"/>
                <a:ea typeface="Calibri"/>
                <a:cs typeface="Times New Roman"/>
              </a:rPr>
              <a:t>Напоследък, обаче, все по-често водещият мотив на инвеститорите за изграждане на жилищна автоматизация е именно енергийната ефективност. И това се отразява и на типа на обектите, които изпълняваме.</a:t>
            </a:r>
            <a:endParaRPr lang="en-US" sz="1600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bg-BG" sz="1600" dirty="0" smtClean="0">
                <a:latin typeface="+mn-lt"/>
                <a:ea typeface="Calibri"/>
                <a:cs typeface="Times New Roman"/>
              </a:rPr>
              <a:t>Разбира</a:t>
            </a:r>
            <a:r>
              <a:rPr lang="bg-BG" sz="1600" baseline="0" dirty="0" smtClean="0">
                <a:latin typeface="+mn-lt"/>
                <a:ea typeface="Calibri"/>
                <a:cs typeface="Times New Roman"/>
              </a:rPr>
              <a:t> се индивидуалните луксозни жилища не спират, но се появяват и обекти от по-масов характер – комплекси от къщи, многофамилни жилищни сгради и дори сглобяеми къщи, при които мотивът за енергийната ефективност излиза на преден план. Това очертава и тенденцията за по-масово навлизане на жилищната автоматизация като цяло. С по няколко изречения ще представя по един от тези типове обекти.</a:t>
            </a:r>
            <a:endParaRPr lang="en-US" sz="1600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63F72-27DE-4FEA-B01A-BF1F4E9B69D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Ще започна с пример за комплекс от 9 къщи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проект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ирани от арх. Панов. Концепцията за технологичност и ефективност е водеща при проектирането и се допълва чудесно от възможността за интелигентно управление. Реализирана е комплексна автоматизация обхващаща всички подсистеми.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Ще започна с това, че инвеститорът постъпи много далновидно по отношение на автоматизацията и реши да даде свобода на всеки отделен собственик сам да реши дали да я ползва или не. За тази цел беше изпълнена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паралелна инсталация.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Друго интересно нещо беше това, че къщите са с </a:t>
            </a:r>
            <a:r>
              <a:rPr lang="bg-BG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 топлоизточника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газов котел, газова камина, термо помпа и соларни панели. Автоматизацията гарантира работата им в синхрон. Така например, котелът ще заработи едва тогава, когато външните условия не са подходящи за работа на термопомпата. Или когато камината е запалена, котелът/респ. Помпата/ ще намали интезитетът си на работа или напълно ще изключи. Това прецизно алгоритмиране оптимизира максимално използваната енергия без това да е за сметка на комфорта на обитаване.</a:t>
            </a:r>
            <a:b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тази посока са ползите и от температурните </a:t>
            </a:r>
            <a:r>
              <a:rPr lang="bg-BG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режими за отопление и охлаждане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например нощен режим, режим комфорт, икономичен режим, режим ваканция и т.н. Къщата автоматично преминава в икономичен режими при липса на присъствие, отваряне на врати и прозорци или активиране на СОТ. Настройката на температурните режими гарантира, че ползвателите винаги ще имат подходящата температурна среда без това да е свързано с преразход на енергия.  </a:t>
            </a:r>
          </a:p>
          <a:p>
            <a:pPr lvl="0"/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Реализиран е и </a:t>
            </a:r>
            <a:r>
              <a:rPr lang="bg-BG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Енерген мениджмънт. 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Изразява се</a:t>
            </a:r>
            <a:r>
              <a:rPr lang="bg-BG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следене на консумацията на електроенергия по зони с възможност за графично изобразяване на дневна, седмична или годишна база. </a:t>
            </a:r>
          </a:p>
          <a:p>
            <a:pPr lvl="0"/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 домашната автоматизация се управляват и други подсистеми като </a:t>
            </a:r>
            <a:r>
              <a:rPr lang="bg-BG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аудио-видео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система и </a:t>
            </a:r>
            <a:r>
              <a:rPr lang="bg-BG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осветление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които са от съществено значение за комфорта на обитаване. </a:t>
            </a:r>
          </a:p>
          <a:p>
            <a:pPr lvl="0"/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Интегрирани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са 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bg-BG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охранителната система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видеонаблюдението, датчици за течове и газ, които осигуряват постоянен поглед върху къщата и гарантират сигурността й.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 не забравяме, че всички всички изброени функции могат да се управляват и отдалечено през мобилни устройства.</a:t>
            </a:r>
          </a:p>
          <a:p>
            <a:pPr lvl="0"/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Ето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така изглежда 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визуализацията на управлението на партерното ниво, базирана на реален 3Д модел,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като иконката за управление на всеки уред се намира на реалното му място в интериора. 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Това е многофункционална сграда “Сан Стефано плаза”. Тя се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състои от жилищна част /120 апартамента/, търговска и офисна част, както и общи части.</a:t>
            </a:r>
            <a:endParaRPr lang="bg-BG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Всички 120 жилища са изпълнени с автоматизация, което прави този об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ект най-масовия в България, по отношение на жил. автоматизация. Във всяко от тях се управлява осветление, отопление, щори. Следи се консумацията на електроенергия и вода. Интегрирана е и охранителната система. Отново както на повечето обекти с жилищна автоматизация има възможност и за отдалечено управление.</a:t>
            </a:r>
          </a:p>
          <a:p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нежилищната част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магазини, офиси, общи части има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BMS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който обхваща ОВК, електрическите инсталации, системите за сигурност и пожароизвестяване.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този обект е направена и интеграция на жилищната автоматизация с централния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BMS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което прави сградата първа по рода си в България. 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Например когато отделното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жилище е обитавано, то се управлява от жилищната автоматизация. Когато обаче апартаментът е празен, управлението му се прехвърля към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BMS-a. 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Това е референтен за нас обект, тъй като </a:t>
            </a:r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ни даде възможност да покажем пълните възможности на жилищната и сградна автоматизация, както и интеграцията между тях. 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накрая</a:t>
            </a:r>
            <a:r>
              <a:rPr lang="bg-BG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ще завърша с една сглобяема къща в околностите на София. Това е пример за една обикновена къща без претенции.</a:t>
            </a:r>
            <a:endParaRPr lang="bg-BG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4D1A-B7E5-DE48-8EA9-859D9DE63652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4381500"/>
          </a:xfrm>
          <a:prstGeom prst="rect">
            <a:avLst/>
          </a:prstGeom>
          <a:solidFill>
            <a:srgbClr val="8E8F93">
              <a:alpha val="20000"/>
            </a:srgbClr>
          </a:solidFill>
        </p:spPr>
        <p:txBody>
          <a:bodyPr/>
          <a:lstStyle>
            <a:lvl1pPr marL="0" indent="0">
              <a:buNone/>
              <a:defRPr sz="105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52414" y="1971244"/>
            <a:ext cx="8673872" cy="553998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marL="0" indent="0" algn="l">
              <a:buFont typeface="Arial"/>
              <a:buNone/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2414" y="2566267"/>
            <a:ext cx="8673872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l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Optional Subtitle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 flipV="1">
            <a:off x="0" y="3711677"/>
            <a:ext cx="9144000" cy="675319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252414" y="3954254"/>
            <a:ext cx="4360862" cy="184666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Presented by: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386996"/>
            <a:ext cx="9144000" cy="10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5531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4F5156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Confidential Property of Schneider Electric |</a:t>
            </a:r>
            <a:endParaRPr lang="en-US" dirty="0"/>
          </a:p>
        </p:txBody>
      </p:sp>
      <p:pic>
        <p:nvPicPr>
          <p:cNvPr id="15" name="Picture 14" descr="schneider_LIO_Life-Green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  <p:pic>
        <p:nvPicPr>
          <p:cNvPr id="3074" name="Picture 2" descr="C:\Users\SESA53721\Favorites\Desktop\Buildings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24137938" y="-17019588"/>
            <a:ext cx="5349240" cy="3566160"/>
          </a:xfrm>
          <a:prstGeom prst="rect">
            <a:avLst/>
          </a:prstGeom>
          <a:noFill/>
        </p:spPr>
      </p:pic>
      <p:pic>
        <p:nvPicPr>
          <p:cNvPr id="3075" name="Picture 3" descr="C:\Users\SESA53721\Favorites\Desktop\Buildings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1607250"/>
            <a:ext cx="9144000" cy="609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01949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o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252413" y="1713559"/>
            <a:ext cx="8577821" cy="1231106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Font typeface="Arial"/>
              <a:buNone/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QUOTE OR CALLOUT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2414" y="2955454"/>
            <a:ext cx="857782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Optional Subtitle</a:t>
            </a:r>
          </a:p>
        </p:txBody>
      </p:sp>
      <p:pic>
        <p:nvPicPr>
          <p:cNvPr id="10" name="Picture 9" descr="schneider_LIO_Life-Green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1992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on SE Life Gre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252413" y="1713559"/>
            <a:ext cx="8577821" cy="1231106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Font typeface="Arial"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QUOTE OR CALLOUT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2414" y="2955454"/>
            <a:ext cx="857782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Optional Subtitle</a:t>
            </a:r>
          </a:p>
        </p:txBody>
      </p:sp>
      <p:pic>
        <p:nvPicPr>
          <p:cNvPr id="8" name="Picture 7" descr="schneider_LIO_White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47" y="4521136"/>
            <a:ext cx="1907005" cy="506914"/>
          </a:xfrm>
          <a:prstGeom prst="rect">
            <a:avLst/>
          </a:prstGeom>
        </p:spPr>
      </p:pic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510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av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eave_175139600_LIO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0" y="3620222"/>
            <a:ext cx="9144000" cy="1523278"/>
          </a:xfrm>
          <a:prstGeom prst="rect">
            <a:avLst/>
          </a:prstGeom>
          <a:gradFill>
            <a:gsLst>
              <a:gs pos="0">
                <a:schemeClr val="tx1"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schneider_LIO_Whit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47" y="4521136"/>
            <a:ext cx="1907005" cy="506914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283182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ave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eave_463028807_LIO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3620222"/>
            <a:ext cx="9144000" cy="1523278"/>
          </a:xfrm>
          <a:prstGeom prst="rect">
            <a:avLst/>
          </a:prstGeom>
          <a:gradFill>
            <a:gsLst>
              <a:gs pos="0">
                <a:schemeClr val="tx1"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schneider_LIO_Whit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47" y="4521136"/>
            <a:ext cx="1907005" cy="506914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27686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ave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620222"/>
            <a:ext cx="9144000" cy="1523278"/>
          </a:xfrm>
          <a:prstGeom prst="rect">
            <a:avLst/>
          </a:prstGeom>
          <a:gradFill>
            <a:gsLst>
              <a:gs pos="0">
                <a:schemeClr val="tx1"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62180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674435" y="4851248"/>
            <a:ext cx="8351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" dirty="0" smtClean="0">
                <a:solidFill>
                  <a:srgbClr val="FFFFFF"/>
                </a:solidFill>
                <a:latin typeface="Arial"/>
                <a:cs typeface="Arial"/>
              </a:rPr>
              <a:t>|</a:t>
            </a:r>
            <a:endParaRPr lang="en-US" sz="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5531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  <p:pic>
        <p:nvPicPr>
          <p:cNvPr id="10" name="Picture 9" descr="Weave_486603441_LIO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Picture 8" descr="schneider_LIO_Whit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47" y="4521136"/>
            <a:ext cx="1907005" cy="506914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600" kern="120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/>
          <p:cNvSpPr txBox="1">
            <a:spLocks/>
          </p:cNvSpPr>
          <p:nvPr userDrawn="1"/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600" kern="120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33183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ave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eave_522513175_LIO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3620222"/>
            <a:ext cx="9144000" cy="1523278"/>
          </a:xfrm>
          <a:prstGeom prst="rect">
            <a:avLst/>
          </a:prstGeom>
          <a:gradFill>
            <a:gsLst>
              <a:gs pos="0">
                <a:schemeClr val="tx1"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schneider_LIO_Whit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47" y="4521136"/>
            <a:ext cx="1907005" cy="506914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15690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ave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eave_522794209_LIO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3620222"/>
            <a:ext cx="9144000" cy="1523278"/>
          </a:xfrm>
          <a:prstGeom prst="rect">
            <a:avLst/>
          </a:prstGeom>
          <a:gradFill>
            <a:gsLst>
              <a:gs pos="0">
                <a:schemeClr val="tx1"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schneider_LIO_Whit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47" y="4521136"/>
            <a:ext cx="1907005" cy="506914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365114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ave 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eave_528351183_LIO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3620222"/>
            <a:ext cx="9144000" cy="1523278"/>
          </a:xfrm>
          <a:prstGeom prst="rect">
            <a:avLst/>
          </a:prstGeom>
          <a:gradFill>
            <a:gsLst>
              <a:gs pos="0">
                <a:schemeClr val="tx1"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schneider_LIO_Whit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47" y="4521136"/>
            <a:ext cx="1907005" cy="506914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975091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hneider_LIO_White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549" y="2064587"/>
            <a:ext cx="3678903" cy="10143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37047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12.5.2015 г.</a:t>
            </a: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Инвестиции в строителство на жилищни сгради</a:t>
            </a: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511CB-0C4A-4C32-A6D4-FCDB3C3DE9B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2908710"/>
          </a:xfrm>
          <a:prstGeom prst="rect">
            <a:avLst/>
          </a:prstGeom>
          <a:solidFill>
            <a:schemeClr val="tx2">
              <a:alpha val="80000"/>
            </a:schemeClr>
          </a:solidFill>
        </p:spPr>
        <p:txBody>
          <a:bodyPr lIns="252000" tIns="0" rIns="0" bIns="252000" anchor="b" anchorCtr="0"/>
          <a:lstStyle>
            <a:lvl1pPr algn="l">
              <a:defRPr sz="2400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900386"/>
            <a:ext cx="9144000" cy="373063"/>
          </a:xfrm>
          <a:prstGeom prst="rect">
            <a:avLst/>
          </a:prstGeom>
          <a:solidFill>
            <a:schemeClr val="tx2"/>
          </a:solidFill>
        </p:spPr>
        <p:txBody>
          <a:bodyPr lIns="252000" tIns="0" rIns="0" bIns="0" anchor="ctr" anchorCtr="0"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Optional Subtitle</a:t>
            </a:r>
            <a:endParaRPr lang="en-US" dirty="0"/>
          </a:p>
        </p:txBody>
      </p:sp>
      <p:pic>
        <p:nvPicPr>
          <p:cNvPr id="11" name="Picture 10" descr="schneider_LIO_Life-Green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5067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70164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3" y="205985"/>
            <a:ext cx="8229600" cy="85725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0" b="0" i="0">
                <a:solidFill>
                  <a:srgbClr val="3DCD5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24203" y="4767270"/>
            <a:ext cx="2895600" cy="27384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4783460"/>
            <a:ext cx="2103120" cy="2571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5/16/2016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6583682" y="4783460"/>
            <a:ext cx="2103120" cy="25717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4487026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column w/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30188"/>
            <a:ext cx="8633531" cy="307777"/>
          </a:xfrm>
        </p:spPr>
        <p:txBody>
          <a:bodyPr>
            <a:sp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192839" y="4066302"/>
            <a:ext cx="2698750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014065" y="1203325"/>
            <a:ext cx="0" cy="2986088"/>
          </a:xfrm>
          <a:prstGeom prst="line">
            <a:avLst/>
          </a:prstGeom>
          <a:ln w="3175" cap="rnd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258055" y="604935"/>
            <a:ext cx="8633531" cy="1692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 b="0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258055" y="4066302"/>
            <a:ext cx="5574419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258054" y="1202023"/>
            <a:ext cx="5574419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9"/>
          </p:nvPr>
        </p:nvSpPr>
        <p:spPr>
          <a:xfrm>
            <a:off x="6192838" y="1201738"/>
            <a:ext cx="2698750" cy="1336263"/>
          </a:xfrm>
        </p:spPr>
        <p:txBody>
          <a:bodyPr>
            <a:spAutoFit/>
          </a:bodyPr>
          <a:lstStyle>
            <a:lvl1pPr>
              <a:defRPr sz="1200"/>
            </a:lvl1pPr>
            <a:lvl2pPr>
              <a:defRPr sz="1100"/>
            </a:lvl2pPr>
            <a:lvl3pPr>
              <a:defRPr sz="105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97948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30188"/>
            <a:ext cx="8633531" cy="307777"/>
          </a:xfrm>
        </p:spPr>
        <p:txBody>
          <a:bodyPr>
            <a:sp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252413" y="4066302"/>
            <a:ext cx="5580061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258055" y="604935"/>
            <a:ext cx="8633531" cy="1692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 b="0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/>
          </p:nvPr>
        </p:nvSpPr>
        <p:spPr>
          <a:xfrm>
            <a:off x="252412" y="1203326"/>
            <a:ext cx="5580062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558803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column 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30188"/>
            <a:ext cx="8633531" cy="307777"/>
          </a:xfrm>
        </p:spPr>
        <p:txBody>
          <a:bodyPr>
            <a:sp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258055" y="604935"/>
            <a:ext cx="8633531" cy="1692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 b="0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252413" y="2704955"/>
            <a:ext cx="5574419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18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258057" y="4548723"/>
            <a:ext cx="5574419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3"/>
          </p:nvPr>
        </p:nvSpPr>
        <p:spPr>
          <a:xfrm>
            <a:off x="258057" y="1213547"/>
            <a:ext cx="5574419" cy="1405513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4"/>
          </p:nvPr>
        </p:nvSpPr>
        <p:spPr>
          <a:xfrm>
            <a:off x="252412" y="3037586"/>
            <a:ext cx="5580064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75204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30188"/>
            <a:ext cx="8633531" cy="307777"/>
          </a:xfrm>
        </p:spPr>
        <p:txBody>
          <a:bodyPr>
            <a:sp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5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4066302"/>
            <a:ext cx="4100514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28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252414" y="4066302"/>
            <a:ext cx="4178298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258055" y="604935"/>
            <a:ext cx="8633531" cy="1692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 b="0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22"/>
          </p:nvPr>
        </p:nvSpPr>
        <p:spPr>
          <a:xfrm>
            <a:off x="258057" y="1209296"/>
            <a:ext cx="4172656" cy="1405513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3"/>
          </p:nvPr>
        </p:nvSpPr>
        <p:spPr>
          <a:xfrm>
            <a:off x="4791075" y="1209296"/>
            <a:ext cx="4100514" cy="1405513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922868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30188"/>
            <a:ext cx="8633531" cy="307777"/>
          </a:xfrm>
        </p:spPr>
        <p:txBody>
          <a:bodyPr>
            <a:sp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4066302"/>
            <a:ext cx="4100514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066302"/>
            <a:ext cx="4178299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258055" y="604935"/>
            <a:ext cx="8633531" cy="1692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 b="0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613516" y="1203325"/>
            <a:ext cx="0" cy="2986088"/>
          </a:xfrm>
          <a:prstGeom prst="line">
            <a:avLst/>
          </a:prstGeom>
          <a:ln w="3175" cap="rnd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/>
          <p:cNvSpPr>
            <a:spLocks noGrp="1"/>
          </p:cNvSpPr>
          <p:nvPr>
            <p:ph sz="quarter" idx="20"/>
          </p:nvPr>
        </p:nvSpPr>
        <p:spPr>
          <a:xfrm>
            <a:off x="252412" y="1203326"/>
            <a:ext cx="4178299" cy="1405513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1"/>
          </p:nvPr>
        </p:nvSpPr>
        <p:spPr>
          <a:xfrm>
            <a:off x="4791074" y="1203326"/>
            <a:ext cx="4100511" cy="1405513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553253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258055" y="2698483"/>
            <a:ext cx="8633531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30188"/>
            <a:ext cx="8633531" cy="307777"/>
          </a:xfrm>
        </p:spPr>
        <p:txBody>
          <a:bodyPr>
            <a:sp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258055" y="604935"/>
            <a:ext cx="8633531" cy="1692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 b="0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4413143"/>
            <a:ext cx="4100514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258055" y="4413143"/>
            <a:ext cx="4094871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4"/>
          </p:nvPr>
        </p:nvSpPr>
        <p:spPr>
          <a:xfrm>
            <a:off x="246632" y="1198257"/>
            <a:ext cx="8644953" cy="1405513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25"/>
          </p:nvPr>
        </p:nvSpPr>
        <p:spPr>
          <a:xfrm>
            <a:off x="258055" y="2907433"/>
            <a:ext cx="4094871" cy="1457325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6"/>
          </p:nvPr>
        </p:nvSpPr>
        <p:spPr>
          <a:xfrm>
            <a:off x="4791075" y="2907433"/>
            <a:ext cx="4100514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054434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8055" y="604935"/>
            <a:ext cx="8633531" cy="1692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 b="0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252413" y="4066302"/>
            <a:ext cx="2678893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30188"/>
            <a:ext cx="8633531" cy="307777"/>
          </a:xfrm>
        </p:spPr>
        <p:txBody>
          <a:bodyPr>
            <a:sp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6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192838" y="4066302"/>
            <a:ext cx="2678893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29" name="Text Placehold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3232554" y="4066302"/>
            <a:ext cx="2678893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32"/>
          </p:nvPr>
        </p:nvSpPr>
        <p:spPr>
          <a:xfrm>
            <a:off x="252414" y="1192752"/>
            <a:ext cx="2698748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33"/>
          </p:nvPr>
        </p:nvSpPr>
        <p:spPr>
          <a:xfrm>
            <a:off x="3232554" y="1192752"/>
            <a:ext cx="2678893" cy="1441450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34"/>
          </p:nvPr>
        </p:nvSpPr>
        <p:spPr>
          <a:xfrm>
            <a:off x="6192838" y="1192752"/>
            <a:ext cx="2678893" cy="1441450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112504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252413" y="4066302"/>
            <a:ext cx="2678893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30188"/>
            <a:ext cx="8633531" cy="307777"/>
          </a:xfrm>
        </p:spPr>
        <p:txBody>
          <a:bodyPr>
            <a:sp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192838" y="4066302"/>
            <a:ext cx="2678893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3232554" y="4066302"/>
            <a:ext cx="2678893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8055" y="604935"/>
            <a:ext cx="8633531" cy="1692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 b="0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085663" y="1203325"/>
            <a:ext cx="0" cy="2986088"/>
          </a:xfrm>
          <a:prstGeom prst="line">
            <a:avLst/>
          </a:prstGeom>
          <a:ln w="3175" cap="rnd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6055035" y="1203325"/>
            <a:ext cx="0" cy="2986088"/>
          </a:xfrm>
          <a:prstGeom prst="line">
            <a:avLst/>
          </a:prstGeom>
          <a:ln w="3175" cap="rnd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quarter" idx="31"/>
          </p:nvPr>
        </p:nvSpPr>
        <p:spPr>
          <a:xfrm>
            <a:off x="258056" y="1203325"/>
            <a:ext cx="2673249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2"/>
          </p:nvPr>
        </p:nvSpPr>
        <p:spPr>
          <a:xfrm>
            <a:off x="3232554" y="1203325"/>
            <a:ext cx="2678893" cy="1405513"/>
          </a:xfrm>
        </p:spPr>
        <p:txBody>
          <a:bodyPr wrap="square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33"/>
          </p:nvPr>
        </p:nvSpPr>
        <p:spPr>
          <a:xfrm>
            <a:off x="6192838" y="1203325"/>
            <a:ext cx="2678893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329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/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E8F93">
              <a:alpha val="20000"/>
            </a:srgbClr>
          </a:solidFill>
        </p:spPr>
        <p:txBody>
          <a:bodyPr/>
          <a:lstStyle>
            <a:lvl1pPr marL="0" indent="0">
              <a:buNone/>
              <a:defRPr sz="105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2041071"/>
            <a:ext cx="9144000" cy="867640"/>
          </a:xfrm>
          <a:prstGeom prst="rect">
            <a:avLst/>
          </a:prstGeom>
          <a:solidFill>
            <a:schemeClr val="tx2">
              <a:alpha val="80000"/>
            </a:schemeClr>
          </a:solidFill>
        </p:spPr>
        <p:txBody>
          <a:bodyPr lIns="252000" tIns="0" rIns="0" bIns="0" anchor="ctr" anchorCtr="0"/>
          <a:lstStyle>
            <a:lvl1pPr algn="l">
              <a:defRPr sz="2400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900386"/>
            <a:ext cx="9144000" cy="373063"/>
          </a:xfrm>
          <a:prstGeom prst="rect">
            <a:avLst/>
          </a:prstGeom>
          <a:solidFill>
            <a:schemeClr val="tx2"/>
          </a:solidFill>
        </p:spPr>
        <p:txBody>
          <a:bodyPr lIns="252000" tIns="0" rIns="0" bIns="0" anchor="ctr" anchorCtr="0"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Optional Subtitle</a:t>
            </a:r>
            <a:endParaRPr lang="en-US" dirty="0"/>
          </a:p>
        </p:txBody>
      </p:sp>
      <p:pic>
        <p:nvPicPr>
          <p:cNvPr id="13" name="Picture 12" descr="schneider_LIO_Life-Green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950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-column 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32"/>
          </p:nvPr>
        </p:nvSpPr>
        <p:spPr>
          <a:xfrm>
            <a:off x="252412" y="1203326"/>
            <a:ext cx="8639175" cy="1405513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33"/>
          </p:nvPr>
        </p:nvSpPr>
        <p:spPr>
          <a:xfrm>
            <a:off x="252412" y="2872039"/>
            <a:ext cx="2683481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34"/>
          </p:nvPr>
        </p:nvSpPr>
        <p:spPr>
          <a:xfrm>
            <a:off x="3232553" y="2872039"/>
            <a:ext cx="2678893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35"/>
          </p:nvPr>
        </p:nvSpPr>
        <p:spPr>
          <a:xfrm>
            <a:off x="6192837" y="2872039"/>
            <a:ext cx="2678893" cy="1405513"/>
          </a:xfrm>
        </p:spPr>
        <p:txBody>
          <a:bodyPr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258055" y="2696071"/>
            <a:ext cx="8633531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30188"/>
            <a:ext cx="8633531" cy="307777"/>
          </a:xfrm>
        </p:spPr>
        <p:txBody>
          <a:bodyPr>
            <a:sp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258055" y="604935"/>
            <a:ext cx="8633531" cy="1692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100" b="0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252413" y="4376262"/>
            <a:ext cx="2683481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192838" y="4376262"/>
            <a:ext cx="2678893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18" name="Text Placeholder 11"/>
          <p:cNvSpPr>
            <a:spLocks noGrp="1"/>
          </p:cNvSpPr>
          <p:nvPr>
            <p:ph type="body" sz="quarter" idx="24" hasCustomPrompt="1"/>
          </p:nvPr>
        </p:nvSpPr>
        <p:spPr>
          <a:xfrm>
            <a:off x="3232554" y="4376262"/>
            <a:ext cx="2678893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 marL="15875" indent="0">
              <a:buNone/>
              <a:defRPr sz="800" baseline="0">
                <a:solidFill>
                  <a:srgbClr val="8E8F93"/>
                </a:solidFill>
              </a:defRPr>
            </a:lvl1pPr>
          </a:lstStyle>
          <a:p>
            <a:pPr lvl="0"/>
            <a:r>
              <a:rPr lang="en-US" dirty="0" smtClean="0"/>
              <a:t>Optional caption goes here</a:t>
            </a:r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906178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70164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3" y="205985"/>
            <a:ext cx="8229600" cy="857250"/>
          </a:xfrm>
          <a:prstGeom prst="rect">
            <a:avLst/>
          </a:prstGeom>
        </p:spPr>
        <p:txBody>
          <a:bodyPr lIns="0" tIns="0" rIns="0" bIns="0"/>
          <a:lstStyle>
            <a:lvl1pPr>
              <a:defRPr sz="2300" b="0" i="0">
                <a:solidFill>
                  <a:srgbClr val="3DCD5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24203" y="4767270"/>
            <a:ext cx="2895600" cy="27384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4783460"/>
            <a:ext cx="2103120" cy="2571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5/16/2016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6583682" y="4783460"/>
            <a:ext cx="2103120" cy="25717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4487026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84"/>
            <a:ext cx="8229600" cy="437958"/>
          </a:xfrm>
          <a:prstGeom prst="rect">
            <a:avLst/>
          </a:prstGeom>
        </p:spPr>
        <p:txBody>
          <a:bodyPr lIns="67952" tIns="33977" rIns="67952" bIns="33977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200159"/>
            <a:ext cx="8229600" cy="1484386"/>
          </a:xfrm>
          <a:prstGeom prst="rect">
            <a:avLst/>
          </a:prstGeom>
        </p:spPr>
        <p:txBody>
          <a:bodyPr lIns="67952" tIns="33977" rIns="67952" bIns="33977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70"/>
            <a:ext cx="2133600" cy="273844"/>
          </a:xfrm>
          <a:prstGeom prst="rect">
            <a:avLst/>
          </a:prstGeom>
        </p:spPr>
        <p:txBody>
          <a:bodyPr lIns="67952" tIns="33977" rIns="67952" bIns="33977"/>
          <a:lstStyle/>
          <a:p>
            <a:fld id="{CF1A0958-BFFA-A24A-852C-99546409D1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4823711"/>
            <a:ext cx="2895600" cy="160959"/>
          </a:xfrm>
          <a:prstGeom prst="rect">
            <a:avLst/>
          </a:prstGeom>
        </p:spPr>
        <p:txBody>
          <a:bodyPr lIns="67952" tIns="33977" rIns="67952" bIns="33977"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1" y="4823711"/>
            <a:ext cx="2133600" cy="160959"/>
          </a:xfrm>
          <a:prstGeom prst="rect">
            <a:avLst/>
          </a:prstGeom>
        </p:spPr>
        <p:txBody>
          <a:bodyPr lIns="67952" tIns="33977" rIns="67952" bIns="33977"/>
          <a:lstStyle/>
          <a:p>
            <a:fld id="{2B608A93-098D-3E41-98A8-74171AAD776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708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/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1981308"/>
          </a:xfrm>
          <a:prstGeom prst="rect">
            <a:avLst/>
          </a:prstGeom>
          <a:solidFill>
            <a:srgbClr val="8E8F93">
              <a:alpha val="20000"/>
            </a:srgbClr>
          </a:solidFill>
        </p:spPr>
        <p:txBody>
          <a:bodyPr/>
          <a:lstStyle>
            <a:lvl1pPr marL="0" indent="0">
              <a:buNone/>
              <a:defRPr sz="105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1981308"/>
            <a:ext cx="9144000" cy="3162191"/>
          </a:xfrm>
          <a:prstGeom prst="rect">
            <a:avLst/>
          </a:prstGeom>
          <a:solidFill>
            <a:schemeClr val="tx2"/>
          </a:solidFill>
        </p:spPr>
        <p:txBody>
          <a:bodyPr lIns="252000" tIns="252000" rIns="252000" bIns="252000" anchor="t" anchorCtr="0"/>
          <a:lstStyle>
            <a:lvl1pPr algn="l">
              <a:defRPr sz="2400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608245"/>
            <a:ext cx="9144000" cy="373063"/>
          </a:xfrm>
          <a:prstGeom prst="rect">
            <a:avLst/>
          </a:prstGeom>
          <a:solidFill>
            <a:schemeClr val="tx2">
              <a:alpha val="80000"/>
            </a:schemeClr>
          </a:solidFill>
        </p:spPr>
        <p:txBody>
          <a:bodyPr lIns="252000" tIns="0" rIns="252000" bIns="0" anchor="ctr" anchorCtr="0"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Optional Subtitle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293" y="4601873"/>
            <a:ext cx="1800991" cy="446646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5837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/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2"/>
          <p:cNvSpPr>
            <a:spLocks noGrp="1"/>
          </p:cNvSpPr>
          <p:nvPr>
            <p:ph sz="quarter" idx="12" hasCustomPrompt="1"/>
          </p:nvPr>
        </p:nvSpPr>
        <p:spPr>
          <a:xfrm>
            <a:off x="4613273" y="-2"/>
            <a:ext cx="4530727" cy="5143499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  <p:txBody>
          <a:bodyPr vert="horz" lIns="252000" tIns="252000" rIns="252000" bIns="252000"/>
          <a:lstStyle>
            <a:lvl1pPr marL="0" indent="0">
              <a:buNone/>
              <a:defRPr sz="105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42913" indent="-265113">
              <a:buFont typeface="Arial"/>
              <a:buChar char="•"/>
              <a:defRPr sz="1800">
                <a:solidFill>
                  <a:schemeClr val="accent1"/>
                </a:solidFill>
              </a:defRPr>
            </a:lvl2pPr>
            <a:lvl3pPr marL="708025" indent="-228600">
              <a:buFont typeface="Lucida Grande"/>
              <a:buChar char="–"/>
              <a:defRPr sz="1600">
                <a:solidFill>
                  <a:schemeClr val="accent1"/>
                </a:solidFill>
              </a:defRPr>
            </a:lvl3pPr>
            <a:lvl4pPr marL="976313" indent="-228600">
              <a:buFont typeface="Lucida Grande"/>
              <a:buChar char="–"/>
              <a:defRPr sz="1400">
                <a:solidFill>
                  <a:schemeClr val="accent1"/>
                </a:solidFill>
              </a:defRPr>
            </a:lvl4pPr>
            <a:lvl5pPr marL="1258888" indent="-231775" defTabSz="314325">
              <a:buFont typeface="Lucida Grande"/>
              <a:buChar char="–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Insert Your Content Here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 rot="5400000">
            <a:off x="-286951" y="243272"/>
            <a:ext cx="5143500" cy="4656951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1"/>
          </p:nvPr>
        </p:nvSpPr>
        <p:spPr>
          <a:xfrm>
            <a:off x="-43677" y="-2"/>
            <a:ext cx="5030014" cy="5143502"/>
          </a:xfrm>
          <a:prstGeom prst="rect">
            <a:avLst/>
          </a:prstGeom>
          <a:solidFill>
            <a:schemeClr val="tx2">
              <a:alpha val="80000"/>
            </a:schemeClr>
          </a:solidFill>
        </p:spPr>
        <p:txBody>
          <a:bodyPr vert="horz" lIns="252000" tIns="252000" rIns="252000" bIns="25200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42913" indent="-265113">
              <a:buFont typeface="Arial"/>
              <a:buChar char="•"/>
              <a:defRPr sz="2000">
                <a:solidFill>
                  <a:schemeClr val="bg1"/>
                </a:solidFill>
              </a:defRPr>
            </a:lvl2pPr>
            <a:lvl3pPr marL="708025" indent="-228600">
              <a:buFont typeface="Lucida Grande"/>
              <a:buChar char="–"/>
              <a:defRPr sz="1800">
                <a:solidFill>
                  <a:schemeClr val="bg1"/>
                </a:solidFill>
              </a:defRPr>
            </a:lvl3pPr>
            <a:lvl4pPr marL="976313" indent="-228600">
              <a:buFont typeface="Lucida Grande"/>
              <a:buChar char="–"/>
              <a:defRPr sz="1600">
                <a:solidFill>
                  <a:schemeClr val="bg1"/>
                </a:solidFill>
              </a:defRPr>
            </a:lvl4pPr>
            <a:lvl5pPr marL="1258888" indent="-231775" defTabSz="314325">
              <a:buFont typeface="Lucida Grande"/>
              <a:buChar char="–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  <p:pic>
        <p:nvPicPr>
          <p:cNvPr id="10" name="Picture 9" descr="schneider_LIO_Life-Green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943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/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2"/>
          <p:cNvSpPr>
            <a:spLocks noGrp="1"/>
          </p:cNvSpPr>
          <p:nvPr>
            <p:ph sz="quarter" idx="12" hasCustomPrompt="1"/>
          </p:nvPr>
        </p:nvSpPr>
        <p:spPr>
          <a:xfrm>
            <a:off x="4613273" y="0"/>
            <a:ext cx="4530727" cy="5143499"/>
          </a:xfrm>
          <a:prstGeom prst="rect">
            <a:avLst/>
          </a:prstGeom>
          <a:solidFill>
            <a:schemeClr val="accent2">
              <a:alpha val="20000"/>
            </a:schemeClr>
          </a:solidFill>
        </p:spPr>
        <p:txBody>
          <a:bodyPr vert="horz" lIns="252000" tIns="252000" rIns="252000" bIns="252000"/>
          <a:lstStyle>
            <a:lvl1pPr marL="0" indent="0">
              <a:buNone/>
              <a:defRPr sz="105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42913" indent="-265113">
              <a:buFont typeface="Arial"/>
              <a:buChar char="•"/>
              <a:defRPr sz="1800">
                <a:solidFill>
                  <a:schemeClr val="accent1"/>
                </a:solidFill>
              </a:defRPr>
            </a:lvl2pPr>
            <a:lvl3pPr marL="708025" indent="-228600">
              <a:buFont typeface="Lucida Grande"/>
              <a:buChar char="–"/>
              <a:defRPr sz="1600">
                <a:solidFill>
                  <a:schemeClr val="accent1"/>
                </a:solidFill>
              </a:defRPr>
            </a:lvl3pPr>
            <a:lvl4pPr marL="976313" indent="-228600">
              <a:buFont typeface="Lucida Grande"/>
              <a:buChar char="–"/>
              <a:defRPr sz="1400">
                <a:solidFill>
                  <a:schemeClr val="accent1"/>
                </a:solidFill>
              </a:defRPr>
            </a:lvl4pPr>
            <a:lvl5pPr marL="1258888" indent="-231775" defTabSz="314325">
              <a:buFont typeface="Lucida Grande"/>
              <a:buChar char="–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Insert Your Content Here</a:t>
            </a:r>
            <a:endParaRPr lang="en-US" dirty="0"/>
          </a:p>
        </p:txBody>
      </p:sp>
      <p:sp>
        <p:nvSpPr>
          <p:cNvPr id="3" name="Content Placeholder 12"/>
          <p:cNvSpPr>
            <a:spLocks noGrp="1"/>
          </p:cNvSpPr>
          <p:nvPr>
            <p:ph sz="quarter" idx="11"/>
          </p:nvPr>
        </p:nvSpPr>
        <p:spPr>
          <a:xfrm>
            <a:off x="252413" y="982952"/>
            <a:ext cx="3749962" cy="1452705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>
            <a:lvl1pPr marL="236538" indent="-236538"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</a:defRPr>
            </a:lvl1pPr>
            <a:lvl2pPr marL="457200" indent="-220663"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chemeClr val="accent1"/>
                </a:solidFill>
              </a:defRPr>
            </a:lvl2pPr>
            <a:lvl3pPr marL="630238" indent="-173038">
              <a:buClr>
                <a:schemeClr val="tx2"/>
              </a:buClr>
              <a:buFont typeface="Arial" panose="020B0604020202020204" pitchFamily="34" charset="0"/>
              <a:buChar char="•"/>
              <a:defRPr sz="1600">
                <a:solidFill>
                  <a:schemeClr val="accent1"/>
                </a:solidFill>
              </a:defRPr>
            </a:lvl3pPr>
            <a:lvl4pPr marL="803275" indent="-173038"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accent1"/>
                </a:solidFill>
              </a:defRPr>
            </a:lvl4pPr>
            <a:lvl5pPr marL="977900" indent="-174625" defTabSz="314325"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252413" y="348333"/>
            <a:ext cx="3749962" cy="369332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defRPr sz="24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5400000">
            <a:off x="1854991" y="2385218"/>
            <a:ext cx="5143498" cy="37306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schneider_LIO_Life-Green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4240208" y="0"/>
            <a:ext cx="746127" cy="5143500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18578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hite/SE Lif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258056" y="2175153"/>
            <a:ext cx="8633531" cy="369332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l">
              <a:defRPr sz="2400" baseline="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58056" y="2634497"/>
            <a:ext cx="8633531" cy="215444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marL="0" indent="0">
              <a:buNone/>
              <a:defRPr sz="14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 Optional Subtitle</a:t>
            </a:r>
            <a:endParaRPr lang="en-US" dirty="0"/>
          </a:p>
        </p:txBody>
      </p:sp>
      <p:pic>
        <p:nvPicPr>
          <p:cNvPr id="9" name="Picture 8" descr="schneider_LIO_Life-Green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5483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Imag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E8F93">
              <a:alpha val="20000"/>
            </a:srgbClr>
          </a:solidFill>
        </p:spPr>
        <p:txBody>
          <a:bodyPr/>
          <a:lstStyle>
            <a:lvl1pPr marL="0" indent="0">
              <a:buNone/>
              <a:defRPr sz="105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252413" y="1713559"/>
            <a:ext cx="8577821" cy="1231106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Font typeface="Arial"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QUOTE OR CALLOUT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2414" y="2955454"/>
            <a:ext cx="857782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Optional Subtitle</a:t>
            </a:r>
          </a:p>
        </p:txBody>
      </p:sp>
      <p:pic>
        <p:nvPicPr>
          <p:cNvPr id="9" name="Picture 8" descr="schneider_LIO_Life-Green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2164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Imag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E8F93">
              <a:alpha val="20000"/>
            </a:srgbClr>
          </a:solidFill>
        </p:spPr>
        <p:txBody>
          <a:bodyPr/>
          <a:lstStyle>
            <a:lvl1pPr marL="0" indent="0">
              <a:buNone/>
              <a:defRPr sz="105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Drag Your Image Here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252413" y="1713559"/>
            <a:ext cx="8577821" cy="1231106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Font typeface="Arial"/>
              <a:buNone/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QUOTE OR CALLOUT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2414" y="2955454"/>
            <a:ext cx="8577820" cy="30777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Optional Subtitle</a:t>
            </a:r>
          </a:p>
        </p:txBody>
      </p:sp>
      <p:pic>
        <p:nvPicPr>
          <p:cNvPr id="9" name="Picture 8" descr="schneider_LIO_Life-Green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7468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54865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79" r:id="rId3"/>
    <p:sldLayoutId id="2147483687" r:id="rId4"/>
    <p:sldLayoutId id="2147483688" r:id="rId5"/>
    <p:sldLayoutId id="2147483689" r:id="rId6"/>
    <p:sldLayoutId id="2147483672" r:id="rId7"/>
    <p:sldLayoutId id="2147483670" r:id="rId8"/>
    <p:sldLayoutId id="2147483671" r:id="rId9"/>
    <p:sldLayoutId id="2147483686" r:id="rId10"/>
    <p:sldLayoutId id="2147483690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91" r:id="rId18"/>
    <p:sldLayoutId id="2147483702" r:id="rId19"/>
    <p:sldLayoutId id="2147483703" r:id="rId20"/>
    <p:sldLayoutId id="2147483705" r:id="rId2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8056" y="230188"/>
            <a:ext cx="8633531" cy="3693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schneider_LIO_Life-Green_RGB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01" y="4509591"/>
            <a:ext cx="1922297" cy="530004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252413" y="1203326"/>
            <a:ext cx="8639175" cy="198515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891" y="4857155"/>
            <a:ext cx="525690" cy="9233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600">
                <a:solidFill>
                  <a:schemeClr val="bg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Page </a:t>
            </a:r>
            <a:fld id="{5A9C12DC-491F-9444-86A2-13AC5C62A2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413" y="4857154"/>
            <a:ext cx="1509767" cy="923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6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Confidential Property of Schneider Electric |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995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76" r:id="rId3"/>
    <p:sldLayoutId id="2147483653" r:id="rId4"/>
    <p:sldLayoutId id="2147483661" r:id="rId5"/>
    <p:sldLayoutId id="2147483677" r:id="rId6"/>
    <p:sldLayoutId id="2147483660" r:id="rId7"/>
    <p:sldLayoutId id="2147483662" r:id="rId8"/>
    <p:sldLayoutId id="2147483678" r:id="rId9"/>
    <p:sldLayoutId id="2147483658" r:id="rId10"/>
    <p:sldLayoutId id="2147483694" r:id="rId11"/>
    <p:sldLayoutId id="2147483698" r:id="rId12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rgbClr val="36C746"/>
          </a:solidFill>
          <a:latin typeface="Arial"/>
          <a:ea typeface="+mj-ea"/>
          <a:cs typeface="Arial"/>
        </a:defRPr>
      </a:lvl1pPr>
    </p:titleStyle>
    <p:bodyStyle>
      <a:lvl1pPr marL="173038" indent="-157163" algn="l" defTabSz="457200" rtl="0" eaLnBrk="1" latinLnBrk="0" hangingPunct="1"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•"/>
        <a:defRPr sz="1400" kern="1200">
          <a:solidFill>
            <a:schemeClr val="accent1"/>
          </a:solidFill>
          <a:latin typeface="Arial"/>
          <a:ea typeface="+mn-ea"/>
          <a:cs typeface="Arial"/>
        </a:defRPr>
      </a:lvl1pPr>
      <a:lvl2pPr marL="361950" indent="-182563" algn="l" defTabSz="447675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/>
        <a:buChar char="•"/>
        <a:defRPr sz="1200" kern="1200">
          <a:solidFill>
            <a:schemeClr val="accent1"/>
          </a:solidFill>
          <a:latin typeface="Arial"/>
          <a:ea typeface="+mn-ea"/>
          <a:cs typeface="Arial"/>
        </a:defRPr>
      </a:lvl2pPr>
      <a:lvl3pPr marL="538163" indent="-179388" algn="l" defTabSz="457200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anose="020B0604020202020204" pitchFamily="34" charset="0"/>
        <a:buChar char="–"/>
        <a:defRPr sz="1100" kern="1200">
          <a:solidFill>
            <a:schemeClr val="accent1"/>
          </a:solidFill>
          <a:latin typeface="Arial"/>
          <a:ea typeface="+mn-ea"/>
          <a:cs typeface="Arial"/>
        </a:defRPr>
      </a:lvl3pPr>
      <a:lvl4pPr marL="719138" indent="-179388" algn="l" defTabSz="457200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anose="020B0604020202020204" pitchFamily="34" charset="0"/>
        <a:buChar char="–"/>
        <a:defRPr sz="1050" kern="1200">
          <a:solidFill>
            <a:schemeClr val="accent1"/>
          </a:solidFill>
          <a:latin typeface="Arial"/>
          <a:ea typeface="+mn-ea"/>
          <a:cs typeface="Arial"/>
        </a:defRPr>
      </a:lvl4pPr>
      <a:lvl5pPr marL="896938" indent="-185738" algn="l" defTabSz="457200" rtl="0" eaLnBrk="1" latinLnBrk="0" hangingPunct="1">
        <a:spcBef>
          <a:spcPts val="500"/>
        </a:spcBef>
        <a:spcAft>
          <a:spcPts val="500"/>
        </a:spcAft>
        <a:buClr>
          <a:srgbClr val="36C746"/>
        </a:buClr>
        <a:buFont typeface="Arial" panose="020B0604020202020204" pitchFamily="34" charset="0"/>
        <a:buChar char="–"/>
        <a:defRPr sz="1050" kern="1200">
          <a:solidFill>
            <a:schemeClr val="accent1"/>
          </a:solidFill>
          <a:latin typeface="Arial"/>
          <a:ea typeface="+mn-ea"/>
          <a:cs typeface="Arial"/>
        </a:defRPr>
      </a:lvl5pPr>
      <a:lvl6pPr marL="896112" indent="-182880" algn="l" defTabSz="457200" rtl="0" eaLnBrk="1" latinLnBrk="0" hangingPunct="1"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–"/>
        <a:defRPr sz="1050" kern="1200" baseline="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896112" indent="-182880" algn="l" defTabSz="457200" rtl="0" eaLnBrk="1" latinLnBrk="0" hangingPunct="1"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–"/>
        <a:defRPr sz="1050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" y="1540387"/>
            <a:ext cx="9144001" cy="2171290"/>
          </a:xfrm>
          <a:prstGeom prst="rect">
            <a:avLst/>
          </a:prstGeom>
          <a:gradFill>
            <a:gsLst>
              <a:gs pos="0">
                <a:schemeClr val="tx1"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2889662"/>
            <a:ext cx="9143999" cy="553998"/>
          </a:xfrm>
        </p:spPr>
        <p:txBody>
          <a:bodyPr/>
          <a:lstStyle/>
          <a:p>
            <a:r>
              <a:rPr lang="bg-BG" b="1" dirty="0" smtClean="0">
                <a:solidFill>
                  <a:schemeClr val="bg1"/>
                </a:solidFill>
              </a:rPr>
              <a:t>Жилищна автоматизация - тенденции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-1" y="3711677"/>
            <a:ext cx="9144000" cy="900516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52414" y="3924140"/>
            <a:ext cx="4360862" cy="406265"/>
          </a:xfrm>
        </p:spPr>
        <p:txBody>
          <a:bodyPr/>
          <a:lstStyle/>
          <a:p>
            <a:r>
              <a:rPr lang="bg-BG" b="1" dirty="0" smtClean="0"/>
              <a:t>Радослава Радева  </a:t>
            </a:r>
          </a:p>
          <a:p>
            <a:r>
              <a:rPr lang="bg-BG" b="1" dirty="0" smtClean="0"/>
              <a:t>17.05.16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22966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D:\My Documents\Presentations\Resid_conference\Radi_Residential_Forum_Pics\Vishev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6400" y="132378"/>
            <a:ext cx="4055004" cy="2403873"/>
          </a:xfrm>
          <a:prstGeom prst="rect">
            <a:avLst/>
          </a:prstGeom>
          <a:noFill/>
        </p:spPr>
      </p:pic>
      <p:pic>
        <p:nvPicPr>
          <p:cNvPr id="144387" name="Picture 3" descr="D:\My Documents\Presentations\Resid_conference\Radi_Residential_Forum_Pics\Vishev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6400" y="2589829"/>
            <a:ext cx="4055005" cy="2416969"/>
          </a:xfrm>
          <a:prstGeom prst="rect">
            <a:avLst/>
          </a:prstGeom>
          <a:noFill/>
        </p:spPr>
      </p:pic>
      <p:pic>
        <p:nvPicPr>
          <p:cNvPr id="144388" name="Picture 4" descr="D:\My Documents\Presentations\Resid_conference\Radi_Residential_Forum_Pics\IMG_099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" y="2571749"/>
            <a:ext cx="4017433" cy="2416969"/>
          </a:xfrm>
          <a:prstGeom prst="rect">
            <a:avLst/>
          </a:prstGeom>
          <a:noFill/>
        </p:spPr>
      </p:pic>
      <p:pic>
        <p:nvPicPr>
          <p:cNvPr id="144389" name="Picture 5" descr="D:\My Documents\Presentations\Resid_conference\Radi_Residential_Forum_Pics\IMG_099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9099" y="132378"/>
            <a:ext cx="4017433" cy="2385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D:\My Documents\Presentations\Resid_conference\IMG_09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" y="3948559"/>
            <a:ext cx="9144000" cy="362184"/>
          </a:xfrm>
          <a:prstGeom prst="rect">
            <a:avLst/>
          </a:prstGeom>
          <a:solidFill>
            <a:srgbClr val="3CCD58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956" tIns="33979" rIns="67956" bIns="33979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4310743"/>
            <a:ext cx="9143999" cy="832757"/>
          </a:xfrm>
          <a:prstGeom prst="rect">
            <a:avLst/>
          </a:prstGeom>
          <a:solidFill>
            <a:srgbClr val="3CCD58">
              <a:alpha val="80000"/>
            </a:srgb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7950" tIns="33976" rIns="67950" bIns="33976" rtlCol="0" anchor="ctr"/>
          <a:lstStyle/>
          <a:p>
            <a:pPr algn="ctr"/>
            <a:endParaRPr lang="en-US"/>
          </a:p>
        </p:txBody>
      </p:sp>
      <p:pic>
        <p:nvPicPr>
          <p:cNvPr id="9" name="Picture 9" descr="schneider_LIO_White_RGB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50" y="4521138"/>
            <a:ext cx="1907005" cy="506914"/>
          </a:xfrm>
          <a:prstGeom prst="rect">
            <a:avLst/>
          </a:prstGeom>
        </p:spPr>
      </p:pic>
      <p:sp>
        <p:nvSpPr>
          <p:cNvPr id="12" name="Заглавие 1"/>
          <p:cNvSpPr txBox="1">
            <a:spLocks/>
          </p:cNvSpPr>
          <p:nvPr/>
        </p:nvSpPr>
        <p:spPr bwMode="auto">
          <a:xfrm>
            <a:off x="107950" y="4462462"/>
            <a:ext cx="828040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10800" rIns="0" bIns="1080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bg-BG" b="1" i="1" kern="0" dirty="0" smtClean="0">
                <a:solidFill>
                  <a:schemeClr val="bg1"/>
                </a:solidFill>
              </a:rPr>
              <a:t>Домът за </a:t>
            </a:r>
            <a:r>
              <a:rPr lang="en-US" b="1" i="1" kern="0" dirty="0" smtClean="0">
                <a:solidFill>
                  <a:schemeClr val="bg1"/>
                </a:solidFill>
              </a:rPr>
              <a:t>Schneider</a:t>
            </a:r>
            <a:r>
              <a:rPr lang="bg-BG" b="1" i="1" kern="0" dirty="0" smtClean="0">
                <a:solidFill>
                  <a:schemeClr val="bg1"/>
                </a:solidFill>
              </a:rPr>
              <a:t> </a:t>
            </a:r>
            <a:r>
              <a:rPr lang="en-US" b="1" i="1" kern="0" dirty="0" smtClean="0">
                <a:solidFill>
                  <a:schemeClr val="bg1"/>
                </a:solidFill>
              </a:rPr>
              <a:t>Electric </a:t>
            </a:r>
            <a:endParaRPr lang="bg-BG" b="1" i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306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28103" y="186095"/>
            <a:ext cx="8011852" cy="646254"/>
          </a:xfrm>
          <a:prstGeom prst="rect">
            <a:avLst/>
          </a:prstGeom>
          <a:noFill/>
        </p:spPr>
        <p:txBody>
          <a:bodyPr wrap="none" lIns="91366" tIns="45682" rIns="91366" bIns="45682" rtlCol="0">
            <a:spAutoFit/>
          </a:bodyPr>
          <a:lstStyle/>
          <a:p>
            <a:r>
              <a:rPr lang="bg-BG" sz="3600" dirty="0" smtClean="0">
                <a:solidFill>
                  <a:prstClr val="white"/>
                </a:solidFill>
                <a:latin typeface="+mj-lt"/>
                <a:cs typeface="Arial Rounded MT Std Light"/>
              </a:rPr>
              <a:t>Ползи от жилищната автоматизация</a:t>
            </a:r>
            <a:endParaRPr lang="en-US" sz="3600" dirty="0">
              <a:solidFill>
                <a:prstClr val="white"/>
              </a:solidFill>
              <a:latin typeface="+mj-lt"/>
              <a:cs typeface="Arial Rounded MT Std Light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922383" y="995640"/>
            <a:ext cx="1889016" cy="184556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914" tIns="33956" rIns="67914" bIns="33956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922383" y="3042268"/>
            <a:ext cx="1889016" cy="184556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914" tIns="33956" rIns="67914" bIns="33956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5601642" y="1210620"/>
            <a:ext cx="3238313" cy="316383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914" tIns="33956" rIns="67914" bIns="33956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52511" y="1625754"/>
            <a:ext cx="1645709" cy="499462"/>
          </a:xfrm>
          <a:prstGeom prst="rect">
            <a:avLst/>
          </a:prstGeom>
          <a:noFill/>
        </p:spPr>
        <p:txBody>
          <a:bodyPr wrap="none" lIns="67914" tIns="33956" rIns="67914" bIns="33956" rtlCol="0">
            <a:spAutoFit/>
          </a:bodyPr>
          <a:lstStyle/>
          <a:p>
            <a:r>
              <a:rPr lang="bg-BG" sz="2800" dirty="0" smtClean="0">
                <a:solidFill>
                  <a:srgbClr val="3CCD58"/>
                </a:solidFill>
                <a:latin typeface="+mj-lt"/>
              </a:rPr>
              <a:t>Комфорт</a:t>
            </a:r>
            <a:endParaRPr lang="en-US" sz="2800" dirty="0">
              <a:solidFill>
                <a:srgbClr val="3CCD58"/>
              </a:solidFill>
              <a:latin typeface="+mj-lt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76638" y="2179774"/>
            <a:ext cx="573840" cy="90409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353026" y="2345231"/>
            <a:ext cx="2486929" cy="930350"/>
          </a:xfrm>
          <a:prstGeom prst="rect">
            <a:avLst/>
          </a:prstGeom>
          <a:noFill/>
        </p:spPr>
        <p:txBody>
          <a:bodyPr wrap="square" lIns="67914" tIns="33956" rIns="67914" bIns="33956" rtlCol="0">
            <a:spAutoFit/>
          </a:bodyPr>
          <a:lstStyle/>
          <a:p>
            <a:r>
              <a:rPr lang="bg-BG" sz="2800" dirty="0" smtClean="0">
                <a:solidFill>
                  <a:srgbClr val="3CCD58"/>
                </a:solidFill>
                <a:latin typeface="+mj-lt"/>
              </a:rPr>
              <a:t>Енергийна </a:t>
            </a:r>
            <a:br>
              <a:rPr lang="bg-BG" sz="2800" dirty="0" smtClean="0">
                <a:solidFill>
                  <a:srgbClr val="3CCD58"/>
                </a:solidFill>
                <a:latin typeface="+mj-lt"/>
              </a:rPr>
            </a:br>
            <a:r>
              <a:rPr lang="bg-BG" sz="2800" dirty="0" smtClean="0">
                <a:solidFill>
                  <a:srgbClr val="3CCD58"/>
                </a:solidFill>
                <a:latin typeface="+mj-lt"/>
              </a:rPr>
              <a:t>ефективност</a:t>
            </a:r>
            <a:endParaRPr lang="en-US" sz="2800" dirty="0">
              <a:solidFill>
                <a:srgbClr val="3CCD58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2383" y="3709589"/>
            <a:ext cx="1848329" cy="499462"/>
          </a:xfrm>
          <a:prstGeom prst="rect">
            <a:avLst/>
          </a:prstGeom>
          <a:noFill/>
        </p:spPr>
        <p:txBody>
          <a:bodyPr wrap="none" lIns="67914" tIns="33956" rIns="67914" bIns="33956" rtlCol="0">
            <a:spAutoFit/>
          </a:bodyPr>
          <a:lstStyle/>
          <a:p>
            <a:r>
              <a:rPr lang="bg-BG" sz="2800" dirty="0" smtClean="0">
                <a:solidFill>
                  <a:srgbClr val="3CCD58"/>
                </a:solidFill>
                <a:latin typeface="+mj-lt"/>
              </a:rPr>
              <a:t>Сигурност</a:t>
            </a:r>
            <a:endParaRPr lang="en-US" sz="2800" dirty="0">
              <a:solidFill>
                <a:srgbClr val="3CCD58"/>
              </a:solidFill>
              <a:latin typeface="+mj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770712" y="2125216"/>
            <a:ext cx="1889016" cy="184556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914" tIns="33956" rIns="67914" bIns="33956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0712" y="2792537"/>
            <a:ext cx="1843391" cy="499462"/>
          </a:xfrm>
          <a:prstGeom prst="rect">
            <a:avLst/>
          </a:prstGeom>
          <a:noFill/>
        </p:spPr>
        <p:txBody>
          <a:bodyPr wrap="none" lIns="67914" tIns="33956" rIns="67914" bIns="33956" rtlCol="0">
            <a:spAutoFit/>
          </a:bodyPr>
          <a:lstStyle/>
          <a:p>
            <a:r>
              <a:rPr lang="bg-BG" sz="2800" dirty="0" smtClean="0">
                <a:solidFill>
                  <a:srgbClr val="3CCD58"/>
                </a:solidFill>
                <a:latin typeface="+mj-lt"/>
              </a:rPr>
              <a:t>Гъвкавост</a:t>
            </a:r>
            <a:endParaRPr lang="en-US" sz="2800" dirty="0">
              <a:solidFill>
                <a:srgbClr val="3CCD58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253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51"/>
          <p:cNvGrpSpPr/>
          <p:nvPr/>
        </p:nvGrpSpPr>
        <p:grpSpPr>
          <a:xfrm>
            <a:off x="14288" y="1543139"/>
            <a:ext cx="9143999" cy="1401028"/>
            <a:chOff x="-4" y="1788165"/>
            <a:chExt cx="12188824" cy="2085095"/>
          </a:xfrm>
        </p:grpSpPr>
        <p:sp>
          <p:nvSpPr>
            <p:cNvPr id="30" name="Rectangle 15"/>
            <p:cNvSpPr/>
            <p:nvPr/>
          </p:nvSpPr>
          <p:spPr>
            <a:xfrm>
              <a:off x="-4" y="1788165"/>
              <a:ext cx="12188824" cy="2085095"/>
            </a:xfrm>
            <a:prstGeom prst="rect">
              <a:avLst/>
            </a:prstGeom>
            <a:solidFill>
              <a:srgbClr val="3CCD58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90544" tIns="45273" rIns="90544" bIns="45273" rtlCol="0" anchor="ctr"/>
            <a:lstStyle/>
            <a:p>
              <a:pPr algn="ctr" defTabSz="457019"/>
              <a:endParaRPr lang="en-US" dirty="0">
                <a:solidFill>
                  <a:srgbClr val="3CCD58"/>
                </a:solidFill>
                <a:latin typeface="+mj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5559" y="1911496"/>
              <a:ext cx="3827524" cy="423512"/>
            </a:xfrm>
            <a:prstGeom prst="rect">
              <a:avLst/>
            </a:prstGeom>
            <a:noFill/>
          </p:spPr>
          <p:txBody>
            <a:bodyPr wrap="none" lIns="90533" tIns="45267" rIns="90533" bIns="45267" rtlCol="0">
              <a:spAutoFit/>
            </a:bodyPr>
            <a:lstStyle/>
            <a:p>
              <a:pPr defTabSz="456730">
                <a:lnSpc>
                  <a:spcPct val="70000"/>
                </a:lnSpc>
                <a:spcAft>
                  <a:spcPts val="496"/>
                </a:spcAft>
                <a:buClr>
                  <a:srgbClr val="FFD100"/>
                </a:buClr>
              </a:pPr>
              <a:r>
                <a:rPr lang="bg-BG" sz="2100" b="1" dirty="0" smtClean="0">
                  <a:solidFill>
                    <a:schemeClr val="bg1"/>
                  </a:solidFill>
                  <a:latin typeface="+mj-lt"/>
                  <a:cs typeface="Arial Rounded MT Std Light"/>
                </a:rPr>
                <a:t>Комплекси от къщи </a:t>
              </a:r>
              <a:endParaRPr lang="en-US" sz="2100" b="1" dirty="0">
                <a:solidFill>
                  <a:schemeClr val="bg1"/>
                </a:solidFill>
                <a:latin typeface="+mj-lt"/>
                <a:cs typeface="Arial Rounded MT Std Light"/>
              </a:endParaRPr>
            </a:p>
          </p:txBody>
        </p:sp>
      </p:grpSp>
      <p:sp>
        <p:nvSpPr>
          <p:cNvPr id="4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676333" y="4809454"/>
            <a:ext cx="525690" cy="92333"/>
          </a:xfrm>
          <a:prstGeom prst="rect">
            <a:avLst/>
          </a:prstGeom>
        </p:spPr>
        <p:txBody>
          <a:bodyPr lIns="91413" tIns="45706" rIns="91413" bIns="45706"/>
          <a:lstStyle/>
          <a:p>
            <a:pPr defTabSz="914140"/>
            <a:r>
              <a:rPr lang="en-US" sz="600" dirty="0" smtClean="0">
                <a:solidFill>
                  <a:schemeClr val="bg1"/>
                </a:solidFill>
                <a:latin typeface="+mj-lt"/>
                <a:cs typeface="Arial"/>
              </a:rPr>
              <a:t>Page </a:t>
            </a:r>
            <a:fld id="{5A9C12DC-491F-9444-86A2-13AC5C62A2FC}" type="slidenum">
              <a:rPr lang="en-US" sz="600" smtClean="0">
                <a:solidFill>
                  <a:schemeClr val="bg1"/>
                </a:solidFill>
                <a:latin typeface="+mj-lt"/>
                <a:cs typeface="Arial"/>
              </a:rPr>
              <a:pPr defTabSz="914140"/>
              <a:t>3</a:t>
            </a:fld>
            <a:endParaRPr lang="en-US" sz="600" dirty="0">
              <a:solidFill>
                <a:schemeClr val="bg1"/>
              </a:solidFill>
              <a:latin typeface="+mj-lt"/>
              <a:cs typeface="Arial"/>
            </a:endParaRPr>
          </a:p>
        </p:txBody>
      </p:sp>
      <p:sp>
        <p:nvSpPr>
          <p:cNvPr id="41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161712" y="4810561"/>
            <a:ext cx="1714797" cy="141906"/>
          </a:xfrm>
          <a:prstGeom prst="rect">
            <a:avLst/>
          </a:prstGeom>
        </p:spPr>
        <p:txBody>
          <a:bodyPr lIns="91413" tIns="45706" rIns="91413" bIns="45706"/>
          <a:lstStyle/>
          <a:p>
            <a:pPr defTabSz="914140"/>
            <a:r>
              <a:rPr lang="en-US" sz="600" kern="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Confidential Property of Schneider Electric |</a:t>
            </a:r>
            <a:endParaRPr lang="en-US" sz="600" kern="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26" name="Picture 11" descr="schneider_LIO_White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19945" y="4581219"/>
            <a:ext cx="1429509" cy="371248"/>
          </a:xfrm>
          <a:prstGeom prst="rect">
            <a:avLst/>
          </a:prstGeom>
        </p:spPr>
      </p:pic>
      <p:sp>
        <p:nvSpPr>
          <p:cNvPr id="39" name="TextBox 10"/>
          <p:cNvSpPr txBox="1"/>
          <p:nvPr/>
        </p:nvSpPr>
        <p:spPr>
          <a:xfrm>
            <a:off x="294184" y="215443"/>
            <a:ext cx="909919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456730">
              <a:spcBef>
                <a:spcPct val="0"/>
              </a:spcBef>
              <a:defRPr/>
            </a:pPr>
            <a:r>
              <a:rPr lang="bg-BG" sz="3600" b="1" dirty="0" smtClean="0">
                <a:solidFill>
                  <a:schemeClr val="bg2"/>
                </a:solidFill>
                <a:latin typeface="+mj-lt"/>
                <a:cs typeface="Arial Rounded MT Std Light"/>
              </a:rPr>
              <a:t>Масови обекти</a:t>
            </a:r>
            <a:endParaRPr lang="en-US" sz="3600" dirty="0">
              <a:solidFill>
                <a:schemeClr val="bg2"/>
              </a:solidFill>
              <a:latin typeface="+mj-lt"/>
              <a:cs typeface="Arial Rounded MT Std Light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print"/>
          <a:srcRect l="32907" t="19437" r="18559" b="18050"/>
          <a:stretch>
            <a:fillRect/>
          </a:stretch>
        </p:blipFill>
        <p:spPr bwMode="auto">
          <a:xfrm>
            <a:off x="14288" y="2944167"/>
            <a:ext cx="3022608" cy="219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Картина 1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033103" y="2944167"/>
            <a:ext cx="3192740" cy="219933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33" name="TextBox 32"/>
          <p:cNvSpPr txBox="1"/>
          <p:nvPr/>
        </p:nvSpPr>
        <p:spPr>
          <a:xfrm>
            <a:off x="6290039" y="1626008"/>
            <a:ext cx="2443389" cy="322379"/>
          </a:xfrm>
          <a:prstGeom prst="rect">
            <a:avLst/>
          </a:prstGeom>
          <a:noFill/>
        </p:spPr>
        <p:txBody>
          <a:bodyPr wrap="none" lIns="90533" tIns="45267" rIns="90533" bIns="45267" rtlCol="0">
            <a:spAutoFit/>
          </a:bodyPr>
          <a:lstStyle/>
          <a:p>
            <a:pPr defTabSz="456730">
              <a:lnSpc>
                <a:spcPct val="70000"/>
              </a:lnSpc>
              <a:spcAft>
                <a:spcPts val="496"/>
              </a:spcAft>
              <a:buClr>
                <a:srgbClr val="FFD100"/>
              </a:buClr>
            </a:pPr>
            <a:r>
              <a:rPr lang="bg-BG" sz="2100" b="1" dirty="0" smtClean="0">
                <a:solidFill>
                  <a:schemeClr val="bg1"/>
                </a:solidFill>
                <a:latin typeface="+mj-lt"/>
                <a:cs typeface="Arial Rounded MT Std Light"/>
              </a:rPr>
              <a:t>Сглобяеми къщи</a:t>
            </a:r>
            <a:endParaRPr lang="en-US" sz="2100" b="1" dirty="0">
              <a:solidFill>
                <a:schemeClr val="bg1"/>
              </a:solidFill>
              <a:latin typeface="+mj-lt"/>
              <a:cs typeface="Arial Rounded MT Std Ligh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7393" y="1626008"/>
            <a:ext cx="3242646" cy="322379"/>
          </a:xfrm>
          <a:prstGeom prst="rect">
            <a:avLst/>
          </a:prstGeom>
          <a:noFill/>
        </p:spPr>
        <p:txBody>
          <a:bodyPr wrap="none" lIns="90533" tIns="45267" rIns="90533" bIns="45267" rtlCol="0">
            <a:spAutoFit/>
          </a:bodyPr>
          <a:lstStyle/>
          <a:p>
            <a:pPr defTabSz="456730">
              <a:lnSpc>
                <a:spcPct val="70000"/>
              </a:lnSpc>
              <a:spcAft>
                <a:spcPts val="496"/>
              </a:spcAft>
              <a:buClr>
                <a:srgbClr val="FFD100"/>
              </a:buClr>
            </a:pPr>
            <a:r>
              <a:rPr lang="bg-BG" sz="2100" b="1" dirty="0" smtClean="0">
                <a:solidFill>
                  <a:schemeClr val="bg1"/>
                </a:solidFill>
                <a:latin typeface="+mj-lt"/>
                <a:cs typeface="Arial Rounded MT Std Light"/>
              </a:rPr>
              <a:t>Многофамилни сгради</a:t>
            </a:r>
            <a:endParaRPr lang="en-US" sz="2100" b="1" dirty="0">
              <a:solidFill>
                <a:schemeClr val="bg1"/>
              </a:solidFill>
              <a:latin typeface="+mj-lt"/>
              <a:cs typeface="Arial Rounded MT Std Light"/>
            </a:endParaRPr>
          </a:p>
        </p:txBody>
      </p:sp>
      <p:pic>
        <p:nvPicPr>
          <p:cNvPr id="142338" name="Picture 2" descr="D:\My Documents\Presentations\Resid_conference\Radi_Residential_Forum_Pics\IMG_065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5843" y="2944167"/>
            <a:ext cx="2932444" cy="2199333"/>
          </a:xfrm>
          <a:prstGeom prst="rect">
            <a:avLst/>
          </a:prstGeom>
          <a:noFill/>
        </p:spPr>
      </p:pic>
      <p:sp>
        <p:nvSpPr>
          <p:cNvPr id="35" name="Text Placeholder 3"/>
          <p:cNvSpPr txBox="1">
            <a:spLocks/>
          </p:cNvSpPr>
          <p:nvPr/>
        </p:nvSpPr>
        <p:spPr>
          <a:xfrm>
            <a:off x="0" y="2944166"/>
            <a:ext cx="9143999" cy="673241"/>
          </a:xfrm>
          <a:prstGeom prst="rect">
            <a:avLst/>
          </a:prstGeom>
          <a:solidFill>
            <a:schemeClr val="bg2">
              <a:alpha val="31000"/>
            </a:schemeClr>
          </a:solidFill>
        </p:spPr>
        <p:txBody>
          <a:bodyPr lIns="67935" tIns="33968" rIns="67935" bIns="33968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871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288" y="4350937"/>
            <a:ext cx="9143999" cy="792564"/>
          </a:xfrm>
          <a:prstGeom prst="rect">
            <a:avLst/>
          </a:prstGeom>
          <a:solidFill>
            <a:srgbClr val="3CCD58">
              <a:alpha val="80000"/>
            </a:srgb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7950" tIns="33976" rIns="67950" bIns="3397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8" y="4374084"/>
            <a:ext cx="8776732" cy="769417"/>
          </a:xfrm>
          <a:prstGeom prst="rect">
            <a:avLst/>
          </a:prstGeom>
          <a:noFill/>
        </p:spPr>
        <p:txBody>
          <a:bodyPr wrap="square" lIns="91418" tIns="45708" rIns="91418" bIns="45708" rtlCol="0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altLang="bg-BG" sz="2800" dirty="0" smtClean="0">
                <a:solidFill>
                  <a:schemeClr val="bg1"/>
                </a:solidFill>
              </a:rPr>
              <a:t>Комплекс от еднофамилни къщи</a:t>
            </a:r>
            <a:r>
              <a:rPr lang="bg-BG" altLang="bg-BG" sz="2400" dirty="0" smtClean="0">
                <a:solidFill>
                  <a:schemeClr val="bg1"/>
                </a:solidFill>
              </a:rPr>
              <a:t/>
            </a:r>
            <a:br>
              <a:rPr lang="bg-BG" altLang="bg-BG" sz="2400" dirty="0" smtClean="0">
                <a:solidFill>
                  <a:schemeClr val="bg1"/>
                </a:solidFill>
              </a:rPr>
            </a:br>
            <a:r>
              <a:rPr lang="bg-BG" altLang="bg-BG" sz="1600" dirty="0" smtClean="0">
                <a:solidFill>
                  <a:schemeClr val="bg1"/>
                </a:solidFill>
              </a:rPr>
              <a:t>арх. Атанас Панов</a:t>
            </a:r>
            <a:endParaRPr lang="bg-BG" altLang="bg-BG" sz="1600" dirty="0">
              <a:solidFill>
                <a:schemeClr val="bg1"/>
              </a:solidFill>
            </a:endParaRPr>
          </a:p>
        </p:txBody>
      </p:sp>
      <p:pic>
        <p:nvPicPr>
          <p:cNvPr id="9" name="Picture 9" descr="schneider_LIO_White_RG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50" y="4521138"/>
            <a:ext cx="1907005" cy="506914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 l="32907" t="19437" r="18559" b="18050"/>
          <a:stretch>
            <a:fillRect/>
          </a:stretch>
        </p:blipFill>
        <p:spPr bwMode="auto">
          <a:xfrm>
            <a:off x="14288" y="-1"/>
            <a:ext cx="9129712" cy="449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4288" y="4190163"/>
            <a:ext cx="9144000" cy="307030"/>
          </a:xfrm>
          <a:prstGeom prst="rect">
            <a:avLst/>
          </a:prstGeom>
          <a:solidFill>
            <a:srgbClr val="3CCD58">
              <a:alpha val="3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956" tIns="33979" rIns="67956" bIns="33979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306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7028954" y="4489450"/>
            <a:ext cx="1984000" cy="538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" y="4335131"/>
            <a:ext cx="9144000" cy="808369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US" sz="1200" dirty="0" smtClean="0">
                <a:ea typeface="+mn-ea"/>
                <a:cs typeface="+mn-cs"/>
              </a:rPr>
              <a:t/>
            </a:r>
            <a:br>
              <a:rPr lang="en-US" sz="1200" dirty="0" smtClean="0">
                <a:ea typeface="+mn-ea"/>
                <a:cs typeface="+mn-cs"/>
              </a:rPr>
            </a:br>
            <a:endParaRPr lang="en-US" dirty="0">
              <a:cs typeface="Arial Rounded MT Std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" y="127148"/>
            <a:ext cx="9143999" cy="596646"/>
          </a:xfrm>
          <a:prstGeom prst="rect">
            <a:avLst/>
          </a:prstGeom>
          <a:noFill/>
        </p:spPr>
        <p:txBody>
          <a:bodyPr lIns="251911" tIns="0" rIns="0" bIns="251911" anchor="ctr" anchorCtr="0"/>
          <a:lstStyle/>
          <a:p>
            <a:pPr>
              <a:spcBef>
                <a:spcPct val="20000"/>
              </a:spcBef>
              <a:defRPr/>
            </a:pPr>
            <a:r>
              <a:rPr lang="bg-BG" altLang="bg-BG" sz="3600" dirty="0" smtClean="0">
                <a:solidFill>
                  <a:srgbClr val="00B050"/>
                </a:solidFill>
              </a:rPr>
              <a:t/>
            </a:r>
            <a:br>
              <a:rPr lang="bg-BG" altLang="bg-BG" sz="3600" dirty="0" smtClean="0">
                <a:solidFill>
                  <a:srgbClr val="00B050"/>
                </a:solidFill>
              </a:rPr>
            </a:br>
            <a:r>
              <a:rPr lang="bg-BG" altLang="bg-BG" sz="3600" dirty="0" smtClean="0">
                <a:solidFill>
                  <a:srgbClr val="00B050"/>
                </a:solidFill>
              </a:rPr>
              <a:t>Комплекс от еднофамилни къщи</a:t>
            </a:r>
            <a:br>
              <a:rPr lang="bg-BG" altLang="bg-BG" sz="3600" dirty="0" smtClean="0">
                <a:solidFill>
                  <a:srgbClr val="00B050"/>
                </a:solidFill>
              </a:rPr>
            </a:br>
            <a:r>
              <a:rPr lang="en-US" sz="3600" b="1" dirty="0" smtClean="0">
                <a:solidFill>
                  <a:srgbClr val="FFFFFF"/>
                </a:solidFill>
                <a:latin typeface="+mj-lt"/>
              </a:rPr>
              <a:t>his </a:t>
            </a:r>
            <a:r>
              <a:rPr lang="en-US" sz="3600" b="1" dirty="0" smtClean="0">
                <a:solidFill>
                  <a:srgbClr val="FFFFFF"/>
                </a:solidFill>
                <a:latin typeface="+mj-lt"/>
              </a:rPr>
              <a:t>pre</a:t>
            </a:r>
            <a:r>
              <a:rPr lang="bg-BG" sz="3600" b="1" dirty="0" smtClean="0">
                <a:solidFill>
                  <a:srgbClr val="FFFFFF"/>
                </a:solidFill>
                <a:latin typeface="+mj-lt"/>
              </a:rPr>
              <a:t>П</a:t>
            </a:r>
            <a:r>
              <a:rPr lang="en-US" sz="3600" b="1" dirty="0" smtClean="0">
                <a:solidFill>
                  <a:srgbClr val="FFFFFF"/>
                </a:solidFill>
                <a:latin typeface="+mj-lt"/>
              </a:rPr>
              <a:t>on</a:t>
            </a:r>
            <a:endParaRPr lang="en-US" sz="3600" b="1" dirty="0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10" name="Picture 9" descr="schneider_LIO_White_RG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950" y="4521138"/>
            <a:ext cx="1907005" cy="5069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2421" y="723793"/>
            <a:ext cx="7968840" cy="3674848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bg-BG" altLang="bg-BG" sz="2100" dirty="0" smtClean="0">
              <a:solidFill>
                <a:srgbClr val="00B050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Паралелна инсталация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Отопление  –  4 топлоизточника</a:t>
            </a:r>
            <a:br>
              <a:rPr lang="bg-BG" altLang="bg-BG" sz="2000" dirty="0" smtClean="0">
                <a:solidFill>
                  <a:srgbClr val="00B050"/>
                </a:solidFill>
              </a:rPr>
            </a:br>
            <a:r>
              <a:rPr lang="bg-BG" altLang="bg-BG" sz="2000" dirty="0" smtClean="0">
                <a:solidFill>
                  <a:srgbClr val="00B050"/>
                </a:solidFill>
              </a:rPr>
              <a:t>алгоритми за управление, режими на отопление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Вентилация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Енергиен мениджмънт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Осветление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Аудио-видео система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Интеграция на СОТ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Отдалечено управление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Визуализация за мобилни устройства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bg-BG" altLang="bg-BG" sz="2000" dirty="0" smtClean="0">
                <a:solidFill>
                  <a:srgbClr val="00B050"/>
                </a:solidFill>
              </a:rPr>
              <a:t>    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8712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0433" t="6833" r="19563" b="8246"/>
          <a:stretch>
            <a:fillRect/>
          </a:stretch>
        </p:blipFill>
        <p:spPr>
          <a:xfrm>
            <a:off x="0" y="-120580"/>
            <a:ext cx="9144000" cy="52947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Картина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1" y="-1"/>
            <a:ext cx="9143999" cy="432389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5" name="Rectangle 4"/>
          <p:cNvSpPr/>
          <p:nvPr/>
        </p:nvSpPr>
        <p:spPr>
          <a:xfrm>
            <a:off x="0" y="3928904"/>
            <a:ext cx="9143999" cy="1214595"/>
          </a:xfrm>
          <a:prstGeom prst="rect">
            <a:avLst/>
          </a:prstGeom>
          <a:solidFill>
            <a:srgbClr val="3CCD58">
              <a:alpha val="80000"/>
            </a:srgb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7950" tIns="33976" rIns="67950" bIns="3397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350968"/>
            <a:ext cx="8776732" cy="723251"/>
          </a:xfrm>
          <a:prstGeom prst="rect">
            <a:avLst/>
          </a:prstGeom>
          <a:noFill/>
        </p:spPr>
        <p:txBody>
          <a:bodyPr wrap="square" lIns="91418" tIns="45708" rIns="91418" bIns="45708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FFD100"/>
              </a:buClr>
            </a:pPr>
            <a:r>
              <a:rPr lang="bg-BG" altLang="bg-BG" sz="2500" dirty="0" smtClean="0">
                <a:solidFill>
                  <a:schemeClr val="bg1"/>
                </a:solidFill>
              </a:rPr>
              <a:t>Многофункционална сграда “Сан Стефано плаза”</a:t>
            </a:r>
            <a:br>
              <a:rPr lang="bg-BG" altLang="bg-BG" sz="2500" dirty="0" smtClean="0">
                <a:solidFill>
                  <a:schemeClr val="bg1"/>
                </a:solidFill>
              </a:rPr>
            </a:br>
            <a:r>
              <a:rPr lang="bg-BG" altLang="bg-BG" sz="1500" dirty="0" smtClean="0">
                <a:solidFill>
                  <a:schemeClr val="bg1"/>
                </a:solidFill>
              </a:rPr>
              <a:t>арх. Стефан Добрев и арх. Илиян Николов</a:t>
            </a:r>
            <a:endParaRPr lang="en-US" altLang="zh-CN" sz="1500" dirty="0">
              <a:solidFill>
                <a:schemeClr val="bg1"/>
              </a:solidFill>
              <a:cs typeface="Arial Rounded MT Std Light"/>
            </a:endParaRPr>
          </a:p>
        </p:txBody>
      </p:sp>
      <p:pic>
        <p:nvPicPr>
          <p:cNvPr id="9" name="Picture 9" descr="schneider_LIO_White_RGB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995" y="4636586"/>
            <a:ext cx="1907005" cy="5069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306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20"/>
          <p:cNvSpPr>
            <a:spLocks noChangeArrowheads="1"/>
          </p:cNvSpPr>
          <p:nvPr/>
        </p:nvSpPr>
        <p:spPr bwMode="auto">
          <a:xfrm>
            <a:off x="5978768" y="1879292"/>
            <a:ext cx="2847735" cy="1782365"/>
          </a:xfrm>
          <a:prstGeom prst="roundRect">
            <a:avLst>
              <a:gd name="adj" fmla="val 10556"/>
            </a:avLst>
          </a:prstGeom>
          <a:solidFill>
            <a:srgbClr val="3CCD58">
              <a:alpha val="61000"/>
            </a:srgbClr>
          </a:solidFill>
          <a:ln w="57150" cap="rnd">
            <a:solidFill>
              <a:schemeClr val="accent1"/>
            </a:solidFill>
            <a:prstDash val="sysDot"/>
            <a:round/>
            <a:headEnd type="none" w="sm" len="sm"/>
            <a:tailEnd type="none" w="sm" len="sm"/>
          </a:ln>
        </p:spPr>
        <p:txBody>
          <a:bodyPr wrap="none" lIns="68580" tIns="34291" rIns="68580" bIns="34291" anchor="ctr"/>
          <a:lstStyle/>
          <a:p>
            <a:endParaRPr lang="fr-FR" sz="6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1193" y="2278030"/>
            <a:ext cx="199095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kern="0" dirty="0" smtClean="0">
                <a:solidFill>
                  <a:schemeClr val="bg1"/>
                </a:solidFill>
              </a:rPr>
              <a:t>Интеграция на двете системи </a:t>
            </a:r>
          </a:p>
          <a:p>
            <a:endParaRPr lang="bg-BG" b="1" i="1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22464" y="1"/>
            <a:ext cx="5445487" cy="5143500"/>
          </a:xfrm>
          <a:prstGeom prst="rect">
            <a:avLst/>
          </a:prstGeom>
          <a:solidFill>
            <a:srgbClr val="3CCD58">
              <a:alpha val="67000"/>
            </a:srgb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7947" tIns="33974" rIns="67947" bIns="33974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23023" y="1"/>
            <a:ext cx="326352" cy="5166305"/>
          </a:xfrm>
          <a:prstGeom prst="rect">
            <a:avLst/>
          </a:prstGeom>
          <a:solidFill>
            <a:srgbClr val="00B050">
              <a:alpha val="6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953" tIns="33977" rIns="67953" bIns="33977"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986143" cy="1107996"/>
          </a:xfrm>
        </p:spPr>
        <p:txBody>
          <a:bodyPr/>
          <a:lstStyle/>
          <a:p>
            <a:pPr algn="l" defTabSz="685259"/>
            <a:r>
              <a:rPr lang="bg-BG" altLang="bg-BG" sz="2600" dirty="0" smtClean="0">
                <a:solidFill>
                  <a:schemeClr val="bg1"/>
                </a:solidFill>
              </a:rPr>
              <a:t>Многофункционална сграда “Сан Стефано плаза”</a:t>
            </a:r>
            <a:r>
              <a:rPr lang="bg-BG" altLang="bg-BG" sz="1600" dirty="0" smtClean="0">
                <a:solidFill>
                  <a:schemeClr val="bg1"/>
                </a:solidFill>
              </a:rPr>
              <a:t/>
            </a:r>
            <a:br>
              <a:rPr lang="bg-BG" altLang="bg-BG" sz="1600" dirty="0" smtClean="0">
                <a:solidFill>
                  <a:schemeClr val="bg1"/>
                </a:solidFill>
              </a:rPr>
            </a:br>
            <a:endParaRPr lang="en-US" altLang="zh-CN" sz="1800" dirty="0" smtClean="0">
              <a:solidFill>
                <a:schemeClr val="bg1"/>
              </a:solidFill>
              <a:latin typeface="+mj-lt"/>
              <a:cs typeface="Arial Rounded MT Std Light"/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 bwMode="auto">
          <a:xfrm>
            <a:off x="-22464" y="954591"/>
            <a:ext cx="5282311" cy="181588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180975" lvl="0" indent="-180975" eaLnBrk="0" hangingPunct="0">
              <a:spcBef>
                <a:spcPct val="20000"/>
              </a:spcBef>
              <a:buClr>
                <a:srgbClr val="00B050"/>
              </a:buClr>
              <a:defRPr/>
            </a:pP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Жилищна автоматизация на 120 апартамента</a:t>
            </a:r>
            <a:b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осветление</a:t>
            </a:r>
            <a:b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отопление</a:t>
            </a:r>
            <a:b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щори – локално и централно</a:t>
            </a:r>
            <a:b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енергиен мениджмънт </a:t>
            </a:r>
            <a:b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bg-BG" sz="16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интеграция на</a:t>
            </a:r>
            <a:r>
              <a:rPr lang="bg-BG" sz="1600" kern="0" dirty="0" smtClean="0">
                <a:solidFill>
                  <a:schemeClr val="bg1"/>
                </a:solidFill>
              </a:rPr>
              <a:t> СОТ </a:t>
            </a: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отдалечено управление</a:t>
            </a:r>
            <a:endParaRPr kumimoji="0" lang="bg-BG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AutoShape 20"/>
          <p:cNvSpPr>
            <a:spLocks noChangeArrowheads="1"/>
          </p:cNvSpPr>
          <p:nvPr/>
        </p:nvSpPr>
        <p:spPr bwMode="auto">
          <a:xfrm>
            <a:off x="74570" y="954591"/>
            <a:ext cx="4738589" cy="1815884"/>
          </a:xfrm>
          <a:prstGeom prst="roundRect">
            <a:avLst>
              <a:gd name="adj" fmla="val 10556"/>
            </a:avLst>
          </a:prstGeom>
          <a:noFill/>
          <a:ln w="57150" cap="rnd">
            <a:solidFill>
              <a:schemeClr val="accent1"/>
            </a:solidFill>
            <a:prstDash val="sysDot"/>
            <a:round/>
            <a:headEnd type="none" w="sm" len="sm"/>
            <a:tailEnd type="none" w="sm" len="sm"/>
          </a:ln>
        </p:spPr>
        <p:txBody>
          <a:bodyPr wrap="none" lIns="68580" tIns="34291" rIns="68580" bIns="34291" anchor="ctr"/>
          <a:lstStyle/>
          <a:p>
            <a:endParaRPr lang="fr-FR" sz="6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 rot="5400000">
            <a:off x="2387800" y="2862193"/>
            <a:ext cx="394585" cy="406856"/>
          </a:xfrm>
          <a:custGeom>
            <a:avLst/>
            <a:gdLst/>
            <a:ahLst/>
            <a:cxnLst>
              <a:cxn ang="0">
                <a:pos x="397" y="105"/>
              </a:cxn>
              <a:cxn ang="0">
                <a:pos x="323" y="36"/>
              </a:cxn>
              <a:cxn ang="0">
                <a:pos x="307" y="22"/>
              </a:cxn>
              <a:cxn ang="0">
                <a:pos x="259" y="31"/>
              </a:cxn>
              <a:cxn ang="0">
                <a:pos x="270" y="86"/>
              </a:cxn>
              <a:cxn ang="0">
                <a:pos x="302" y="114"/>
              </a:cxn>
              <a:cxn ang="0">
                <a:pos x="43" y="114"/>
              </a:cxn>
              <a:cxn ang="0">
                <a:pos x="0" y="152"/>
              </a:cxn>
              <a:cxn ang="0">
                <a:pos x="0" y="157"/>
              </a:cxn>
              <a:cxn ang="0">
                <a:pos x="43" y="194"/>
              </a:cxn>
              <a:cxn ang="0">
                <a:pos x="302" y="194"/>
              </a:cxn>
              <a:cxn ang="0">
                <a:pos x="271" y="220"/>
              </a:cxn>
              <a:cxn ang="0">
                <a:pos x="260" y="275"/>
              </a:cxn>
              <a:cxn ang="0">
                <a:pos x="308" y="284"/>
              </a:cxn>
              <a:cxn ang="0">
                <a:pos x="324" y="270"/>
              </a:cxn>
              <a:cxn ang="0">
                <a:pos x="397" y="204"/>
              </a:cxn>
              <a:cxn ang="0">
                <a:pos x="416" y="184"/>
              </a:cxn>
              <a:cxn ang="0">
                <a:pos x="424" y="154"/>
              </a:cxn>
              <a:cxn ang="0">
                <a:pos x="416" y="124"/>
              </a:cxn>
              <a:cxn ang="0">
                <a:pos x="397" y="105"/>
              </a:cxn>
              <a:cxn ang="0">
                <a:pos x="424" y="154"/>
              </a:cxn>
              <a:cxn ang="0">
                <a:pos x="424" y="155"/>
              </a:cxn>
              <a:cxn ang="0">
                <a:pos x="424" y="154"/>
              </a:cxn>
              <a:cxn ang="0">
                <a:pos x="424" y="154"/>
              </a:cxn>
            </a:cxnLst>
            <a:rect l="0" t="0" r="r" b="b"/>
            <a:pathLst>
              <a:path w="424" h="307">
                <a:moveTo>
                  <a:pt x="397" y="105"/>
                </a:moveTo>
                <a:cubicBezTo>
                  <a:pt x="323" y="36"/>
                  <a:pt x="323" y="36"/>
                  <a:pt x="323" y="36"/>
                </a:cubicBezTo>
                <a:cubicBezTo>
                  <a:pt x="307" y="22"/>
                  <a:pt x="307" y="22"/>
                  <a:pt x="307" y="22"/>
                </a:cubicBezTo>
                <a:cubicBezTo>
                  <a:pt x="307" y="22"/>
                  <a:pt x="282" y="0"/>
                  <a:pt x="259" y="31"/>
                </a:cubicBezTo>
                <a:cubicBezTo>
                  <a:pt x="242" y="53"/>
                  <a:pt x="249" y="67"/>
                  <a:pt x="270" y="86"/>
                </a:cubicBezTo>
                <a:cubicBezTo>
                  <a:pt x="278" y="93"/>
                  <a:pt x="290" y="103"/>
                  <a:pt x="302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12" y="114"/>
                  <a:pt x="0" y="129"/>
                  <a:pt x="0" y="152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79"/>
                  <a:pt x="12" y="194"/>
                  <a:pt x="43" y="194"/>
                </a:cubicBezTo>
                <a:cubicBezTo>
                  <a:pt x="302" y="194"/>
                  <a:pt x="302" y="194"/>
                  <a:pt x="302" y="194"/>
                </a:cubicBezTo>
                <a:cubicBezTo>
                  <a:pt x="290" y="204"/>
                  <a:pt x="279" y="213"/>
                  <a:pt x="271" y="220"/>
                </a:cubicBezTo>
                <a:cubicBezTo>
                  <a:pt x="250" y="239"/>
                  <a:pt x="243" y="253"/>
                  <a:pt x="260" y="275"/>
                </a:cubicBezTo>
                <a:cubicBezTo>
                  <a:pt x="283" y="307"/>
                  <a:pt x="308" y="284"/>
                  <a:pt x="308" y="284"/>
                </a:cubicBezTo>
                <a:cubicBezTo>
                  <a:pt x="324" y="270"/>
                  <a:pt x="324" y="270"/>
                  <a:pt x="324" y="270"/>
                </a:cubicBezTo>
                <a:cubicBezTo>
                  <a:pt x="397" y="204"/>
                  <a:pt x="397" y="204"/>
                  <a:pt x="397" y="204"/>
                </a:cubicBezTo>
                <a:cubicBezTo>
                  <a:pt x="405" y="197"/>
                  <a:pt x="411" y="191"/>
                  <a:pt x="416" y="184"/>
                </a:cubicBezTo>
                <a:cubicBezTo>
                  <a:pt x="422" y="177"/>
                  <a:pt x="424" y="167"/>
                  <a:pt x="424" y="154"/>
                </a:cubicBezTo>
                <a:cubicBezTo>
                  <a:pt x="424" y="142"/>
                  <a:pt x="422" y="132"/>
                  <a:pt x="416" y="124"/>
                </a:cubicBezTo>
                <a:cubicBezTo>
                  <a:pt x="411" y="117"/>
                  <a:pt x="405" y="112"/>
                  <a:pt x="397" y="105"/>
                </a:cubicBezTo>
                <a:close/>
                <a:moveTo>
                  <a:pt x="424" y="154"/>
                </a:moveTo>
                <a:cubicBezTo>
                  <a:pt x="424" y="155"/>
                  <a:pt x="424" y="155"/>
                  <a:pt x="424" y="155"/>
                </a:cubicBezTo>
                <a:cubicBezTo>
                  <a:pt x="424" y="154"/>
                  <a:pt x="424" y="154"/>
                  <a:pt x="424" y="154"/>
                </a:cubicBezTo>
                <a:cubicBezTo>
                  <a:pt x="424" y="154"/>
                  <a:pt x="424" y="154"/>
                  <a:pt x="424" y="15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 rot="16200000">
            <a:off x="1428080" y="2862193"/>
            <a:ext cx="394587" cy="406856"/>
          </a:xfrm>
          <a:custGeom>
            <a:avLst/>
            <a:gdLst/>
            <a:ahLst/>
            <a:cxnLst>
              <a:cxn ang="0">
                <a:pos x="397" y="105"/>
              </a:cxn>
              <a:cxn ang="0">
                <a:pos x="323" y="36"/>
              </a:cxn>
              <a:cxn ang="0">
                <a:pos x="307" y="22"/>
              </a:cxn>
              <a:cxn ang="0">
                <a:pos x="259" y="31"/>
              </a:cxn>
              <a:cxn ang="0">
                <a:pos x="270" y="86"/>
              </a:cxn>
              <a:cxn ang="0">
                <a:pos x="302" y="114"/>
              </a:cxn>
              <a:cxn ang="0">
                <a:pos x="43" y="114"/>
              </a:cxn>
              <a:cxn ang="0">
                <a:pos x="0" y="152"/>
              </a:cxn>
              <a:cxn ang="0">
                <a:pos x="0" y="157"/>
              </a:cxn>
              <a:cxn ang="0">
                <a:pos x="43" y="194"/>
              </a:cxn>
              <a:cxn ang="0">
                <a:pos x="302" y="194"/>
              </a:cxn>
              <a:cxn ang="0">
                <a:pos x="271" y="220"/>
              </a:cxn>
              <a:cxn ang="0">
                <a:pos x="260" y="275"/>
              </a:cxn>
              <a:cxn ang="0">
                <a:pos x="308" y="284"/>
              </a:cxn>
              <a:cxn ang="0">
                <a:pos x="324" y="270"/>
              </a:cxn>
              <a:cxn ang="0">
                <a:pos x="397" y="204"/>
              </a:cxn>
              <a:cxn ang="0">
                <a:pos x="416" y="184"/>
              </a:cxn>
              <a:cxn ang="0">
                <a:pos x="424" y="154"/>
              </a:cxn>
              <a:cxn ang="0">
                <a:pos x="416" y="124"/>
              </a:cxn>
              <a:cxn ang="0">
                <a:pos x="397" y="105"/>
              </a:cxn>
              <a:cxn ang="0">
                <a:pos x="424" y="154"/>
              </a:cxn>
              <a:cxn ang="0">
                <a:pos x="424" y="155"/>
              </a:cxn>
              <a:cxn ang="0">
                <a:pos x="424" y="154"/>
              </a:cxn>
              <a:cxn ang="0">
                <a:pos x="424" y="154"/>
              </a:cxn>
            </a:cxnLst>
            <a:rect l="0" t="0" r="r" b="b"/>
            <a:pathLst>
              <a:path w="424" h="307">
                <a:moveTo>
                  <a:pt x="397" y="105"/>
                </a:moveTo>
                <a:cubicBezTo>
                  <a:pt x="323" y="36"/>
                  <a:pt x="323" y="36"/>
                  <a:pt x="323" y="36"/>
                </a:cubicBezTo>
                <a:cubicBezTo>
                  <a:pt x="307" y="22"/>
                  <a:pt x="307" y="22"/>
                  <a:pt x="307" y="22"/>
                </a:cubicBezTo>
                <a:cubicBezTo>
                  <a:pt x="307" y="22"/>
                  <a:pt x="282" y="0"/>
                  <a:pt x="259" y="31"/>
                </a:cubicBezTo>
                <a:cubicBezTo>
                  <a:pt x="242" y="53"/>
                  <a:pt x="249" y="67"/>
                  <a:pt x="270" y="86"/>
                </a:cubicBezTo>
                <a:cubicBezTo>
                  <a:pt x="278" y="93"/>
                  <a:pt x="290" y="103"/>
                  <a:pt x="302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12" y="114"/>
                  <a:pt x="0" y="129"/>
                  <a:pt x="0" y="152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79"/>
                  <a:pt x="12" y="194"/>
                  <a:pt x="43" y="194"/>
                </a:cubicBezTo>
                <a:cubicBezTo>
                  <a:pt x="302" y="194"/>
                  <a:pt x="302" y="194"/>
                  <a:pt x="302" y="194"/>
                </a:cubicBezTo>
                <a:cubicBezTo>
                  <a:pt x="290" y="204"/>
                  <a:pt x="279" y="213"/>
                  <a:pt x="271" y="220"/>
                </a:cubicBezTo>
                <a:cubicBezTo>
                  <a:pt x="250" y="239"/>
                  <a:pt x="243" y="253"/>
                  <a:pt x="260" y="275"/>
                </a:cubicBezTo>
                <a:cubicBezTo>
                  <a:pt x="283" y="307"/>
                  <a:pt x="308" y="284"/>
                  <a:pt x="308" y="284"/>
                </a:cubicBezTo>
                <a:cubicBezTo>
                  <a:pt x="324" y="270"/>
                  <a:pt x="324" y="270"/>
                  <a:pt x="324" y="270"/>
                </a:cubicBezTo>
                <a:cubicBezTo>
                  <a:pt x="397" y="204"/>
                  <a:pt x="397" y="204"/>
                  <a:pt x="397" y="204"/>
                </a:cubicBezTo>
                <a:cubicBezTo>
                  <a:pt x="405" y="197"/>
                  <a:pt x="411" y="191"/>
                  <a:pt x="416" y="184"/>
                </a:cubicBezTo>
                <a:cubicBezTo>
                  <a:pt x="422" y="177"/>
                  <a:pt x="424" y="167"/>
                  <a:pt x="424" y="154"/>
                </a:cubicBezTo>
                <a:cubicBezTo>
                  <a:pt x="424" y="142"/>
                  <a:pt x="422" y="132"/>
                  <a:pt x="416" y="124"/>
                </a:cubicBezTo>
                <a:cubicBezTo>
                  <a:pt x="411" y="117"/>
                  <a:pt x="405" y="112"/>
                  <a:pt x="397" y="105"/>
                </a:cubicBezTo>
                <a:close/>
                <a:moveTo>
                  <a:pt x="424" y="154"/>
                </a:moveTo>
                <a:cubicBezTo>
                  <a:pt x="424" y="155"/>
                  <a:pt x="424" y="155"/>
                  <a:pt x="424" y="155"/>
                </a:cubicBezTo>
                <a:cubicBezTo>
                  <a:pt x="424" y="154"/>
                  <a:pt x="424" y="154"/>
                  <a:pt x="424" y="154"/>
                </a:cubicBezTo>
                <a:cubicBezTo>
                  <a:pt x="424" y="154"/>
                  <a:pt x="424" y="154"/>
                  <a:pt x="424" y="15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9" name="Text Placeholder 4"/>
          <p:cNvSpPr txBox="1">
            <a:spLocks/>
          </p:cNvSpPr>
          <p:nvPr/>
        </p:nvSpPr>
        <p:spPr bwMode="auto">
          <a:xfrm>
            <a:off x="0" y="3398890"/>
            <a:ext cx="5282311" cy="156966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180975" marR="0" lvl="0" indent="-180975" algn="l" defTabSz="4572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Tx/>
              <a:tabLst/>
              <a:defRPr/>
            </a:pP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BMS </a:t>
            </a: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магазини, офис площи и общи части </a:t>
            </a:r>
            <a:b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отопление, вентилация и климатизация</a:t>
            </a:r>
            <a:b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електрически инсталации - осветление, асансьори, ескалатори, дизел генератори</a:t>
            </a:r>
            <a:b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интегриране на системи за сигурност</a:t>
            </a:r>
            <a:r>
              <a:rPr kumimoji="0" lang="bg-BG" sz="16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</a:t>
            </a:r>
            <a:r>
              <a:rPr kumimoji="0" lang="bg-BG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пожароизвестяване</a:t>
            </a:r>
            <a:endParaRPr kumimoji="0" lang="bg-BG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AutoShape 20"/>
          <p:cNvSpPr>
            <a:spLocks noChangeArrowheads="1"/>
          </p:cNvSpPr>
          <p:nvPr/>
        </p:nvSpPr>
        <p:spPr bwMode="auto">
          <a:xfrm>
            <a:off x="74570" y="3327459"/>
            <a:ext cx="4738589" cy="1682714"/>
          </a:xfrm>
          <a:prstGeom prst="roundRect">
            <a:avLst>
              <a:gd name="adj" fmla="val 10556"/>
            </a:avLst>
          </a:prstGeom>
          <a:noFill/>
          <a:ln w="57150" cap="rnd">
            <a:solidFill>
              <a:schemeClr val="accent1"/>
            </a:solidFill>
            <a:prstDash val="sysDot"/>
            <a:round/>
            <a:headEnd type="none" w="sm" len="sm"/>
            <a:tailEnd type="none" w="sm" len="sm"/>
          </a:ln>
        </p:spPr>
        <p:txBody>
          <a:bodyPr wrap="none" lIns="68580" tIns="34291" rIns="68580" bIns="34291" anchor="ctr"/>
          <a:lstStyle/>
          <a:p>
            <a:endParaRPr lang="fr-FR" sz="600" dirty="0">
              <a:solidFill>
                <a:prstClr val="black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D:\My Documents\Presentations\Resid_conference\Radi_Residential_Forum_Pics\IMG_06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3999" cy="441809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3928904"/>
            <a:ext cx="9143999" cy="1214595"/>
          </a:xfrm>
          <a:prstGeom prst="rect">
            <a:avLst/>
          </a:prstGeom>
          <a:solidFill>
            <a:srgbClr val="3CCD58">
              <a:alpha val="80000"/>
            </a:srgbClr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7950" tIns="33976" rIns="67950" bIns="33976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350968"/>
            <a:ext cx="8776732" cy="707862"/>
          </a:xfrm>
          <a:prstGeom prst="rect">
            <a:avLst/>
          </a:prstGeom>
          <a:noFill/>
        </p:spPr>
        <p:txBody>
          <a:bodyPr wrap="square" lIns="91418" tIns="45708" rIns="91418" bIns="45708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Clr>
                <a:srgbClr val="FFD100"/>
              </a:buClr>
            </a:pPr>
            <a:r>
              <a:rPr lang="bg-BG" altLang="bg-BG" sz="2500" dirty="0" smtClean="0">
                <a:solidFill>
                  <a:schemeClr val="bg1"/>
                </a:solidFill>
              </a:rPr>
              <a:t>Сглобяема къща</a:t>
            </a:r>
            <a:br>
              <a:rPr lang="bg-BG" altLang="bg-BG" sz="2500" dirty="0" smtClean="0">
                <a:solidFill>
                  <a:schemeClr val="bg1"/>
                </a:solidFill>
              </a:rPr>
            </a:br>
            <a:r>
              <a:rPr lang="bg-BG" altLang="bg-BG" sz="1500" dirty="0" smtClean="0">
                <a:solidFill>
                  <a:schemeClr val="bg1"/>
                </a:solidFill>
              </a:rPr>
              <a:t>арх. Мария и Орлин Давчеви</a:t>
            </a:r>
            <a:endParaRPr lang="en-US" altLang="zh-CN" sz="1500" dirty="0">
              <a:solidFill>
                <a:schemeClr val="bg1"/>
              </a:solidFill>
              <a:cs typeface="Arial Rounded MT Std Light"/>
            </a:endParaRPr>
          </a:p>
        </p:txBody>
      </p:sp>
      <p:pic>
        <p:nvPicPr>
          <p:cNvPr id="9" name="Picture 9" descr="schneider_LIO_White_RGB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995" y="4636586"/>
            <a:ext cx="1907005" cy="5069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306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hneider Title Slides">
  <a:themeElements>
    <a:clrScheme name="SE Life Green MS Office">
      <a:dk1>
        <a:sysClr val="windowText" lastClr="000000"/>
      </a:dk1>
      <a:lt1>
        <a:sysClr val="window" lastClr="FFFFFF"/>
      </a:lt1>
      <a:dk2>
        <a:srgbClr val="3DCD58"/>
      </a:dk2>
      <a:lt2>
        <a:srgbClr val="3DCD58"/>
      </a:lt2>
      <a:accent1>
        <a:srgbClr val="626469"/>
      </a:accent1>
      <a:accent2>
        <a:srgbClr val="9FA0A4"/>
      </a:accent2>
      <a:accent3>
        <a:srgbClr val="FFD100"/>
      </a:accent3>
      <a:accent4>
        <a:srgbClr val="E47F00"/>
      </a:accent4>
      <a:accent5>
        <a:srgbClr val="B10043"/>
      </a:accent5>
      <a:accent6>
        <a:srgbClr val="42B4E6"/>
      </a:accent6>
      <a:hlink>
        <a:srgbClr val="B10043"/>
      </a:hlink>
      <a:folHlink>
        <a:srgbClr val="42B4E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chneider Text Slides">
  <a:themeElements>
    <a:clrScheme name="SE Life Green MS Office">
      <a:dk1>
        <a:sysClr val="windowText" lastClr="000000"/>
      </a:dk1>
      <a:lt1>
        <a:sysClr val="window" lastClr="FFFFFF"/>
      </a:lt1>
      <a:dk2>
        <a:srgbClr val="3DCD58"/>
      </a:dk2>
      <a:lt2>
        <a:srgbClr val="3DCD58"/>
      </a:lt2>
      <a:accent1>
        <a:srgbClr val="626469"/>
      </a:accent1>
      <a:accent2>
        <a:srgbClr val="9FA0A4"/>
      </a:accent2>
      <a:accent3>
        <a:srgbClr val="FFD100"/>
      </a:accent3>
      <a:accent4>
        <a:srgbClr val="E47F00"/>
      </a:accent4>
      <a:accent5>
        <a:srgbClr val="B10043"/>
      </a:accent5>
      <a:accent6>
        <a:srgbClr val="42B4E6"/>
      </a:accent6>
      <a:hlink>
        <a:srgbClr val="B10043"/>
      </a:hlink>
      <a:folHlink>
        <a:srgbClr val="42B4E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rgbClr val="4F515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17491</TotalTime>
  <Words>777</Words>
  <Application>Microsoft Office PowerPoint</Application>
  <PresentationFormat>On-screen Show (16:9)</PresentationFormat>
  <Paragraphs>66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Schneider Title Slides</vt:lpstr>
      <vt:lpstr>Schneider Text Slides</vt:lpstr>
      <vt:lpstr>Жилищна автоматизация - тенденции </vt:lpstr>
      <vt:lpstr>Slide 2</vt:lpstr>
      <vt:lpstr>Slide 3</vt:lpstr>
      <vt:lpstr>Slide 4</vt:lpstr>
      <vt:lpstr> </vt:lpstr>
      <vt:lpstr>Slide 6</vt:lpstr>
      <vt:lpstr>Slide 7</vt:lpstr>
      <vt:lpstr>Многофункционална сграда “Сан Стефано плаза” </vt:lpstr>
      <vt:lpstr>Slide 9</vt:lpstr>
      <vt:lpstr>Slide 10</vt:lpstr>
      <vt:lpstr>Slide 11</vt:lpstr>
    </vt:vector>
  </TitlesOfParts>
  <Company>McMillan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Andree Fournier</dc:creator>
  <cp:lastModifiedBy>SESA37984</cp:lastModifiedBy>
  <cp:revision>381</cp:revision>
  <dcterms:created xsi:type="dcterms:W3CDTF">2015-05-04T14:04:27Z</dcterms:created>
  <dcterms:modified xsi:type="dcterms:W3CDTF">2016-05-20T13:14:13Z</dcterms:modified>
</cp:coreProperties>
</file>