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325" r:id="rId2"/>
    <p:sldId id="532" r:id="rId3"/>
    <p:sldId id="540" r:id="rId4"/>
    <p:sldId id="393" r:id="rId5"/>
    <p:sldId id="541" r:id="rId6"/>
    <p:sldId id="527" r:id="rId7"/>
    <p:sldId id="538" r:id="rId8"/>
    <p:sldId id="392" r:id="rId9"/>
    <p:sldId id="327" r:id="rId10"/>
    <p:sldId id="550" r:id="rId11"/>
  </p:sldIdLst>
  <p:sldSz cx="9144000" cy="6858000" type="screen4x3"/>
  <p:notesSz cx="7010400" cy="9296400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2604"/>
    <a:srgbClr val="FF9900"/>
    <a:srgbClr val="031363"/>
    <a:srgbClr val="FF3300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32" autoAdjust="0"/>
    <p:restoredTop sz="94712" autoAdjust="0"/>
  </p:normalViewPr>
  <p:slideViewPr>
    <p:cSldViewPr>
      <p:cViewPr varScale="1">
        <p:scale>
          <a:sx n="103" d="100"/>
          <a:sy n="103" d="100"/>
        </p:scale>
        <p:origin x="-5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38604" cy="462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159" y="1"/>
            <a:ext cx="3038604" cy="462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135"/>
            <a:ext cx="3038604" cy="463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159" y="8831135"/>
            <a:ext cx="3038604" cy="463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A9D46E0-C8DE-4B29-9D29-B1EBAA8BC171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xmlns="" val="41302045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38604" cy="462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159" y="1"/>
            <a:ext cx="3038604" cy="462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860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5325"/>
            <a:ext cx="4652962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713" y="4414824"/>
            <a:ext cx="5608975" cy="4185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noProof="0" smtClean="0"/>
              <a:t>Click to edit Master text styles</a:t>
            </a:r>
          </a:p>
          <a:p>
            <a:pPr lvl="1"/>
            <a:r>
              <a:rPr lang="bg-BG" noProof="0" smtClean="0"/>
              <a:t>Second level</a:t>
            </a:r>
          </a:p>
          <a:p>
            <a:pPr lvl="2"/>
            <a:r>
              <a:rPr lang="bg-BG" noProof="0" smtClean="0"/>
              <a:t>Third level</a:t>
            </a:r>
          </a:p>
          <a:p>
            <a:pPr lvl="3"/>
            <a:r>
              <a:rPr lang="bg-BG" noProof="0" smtClean="0"/>
              <a:t>Fourth level</a:t>
            </a:r>
          </a:p>
          <a:p>
            <a:pPr lvl="4"/>
            <a:r>
              <a:rPr lang="bg-BG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135"/>
            <a:ext cx="3038604" cy="463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159" y="8831135"/>
            <a:ext cx="3038604" cy="463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D090FE-A1AB-43E9-8C95-FF60DD3A3F36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xmlns="" val="36444309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7B55E1C-0F44-4DA5-BF09-B0DDC7D5507C}" type="slidenum">
              <a:rPr lang="bg-BG" smtClean="0"/>
              <a:pPr/>
              <a:t>1</a:t>
            </a:fld>
            <a:endParaRPr lang="bg-BG" smtClean="0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bg-BG" noProof="1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4FB2573-C357-4043-A820-0D5777782E24}" type="slidenum">
              <a:rPr lang="bg-BG" smtClean="0"/>
              <a:pPr/>
              <a:t>10</a:t>
            </a:fld>
            <a:endParaRPr lang="bg-BG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bg-BG" noProof="1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E5DCD0C-8C40-45C8-9825-497971518345}" type="slidenum">
              <a:rPr lang="bg-BG" smtClean="0"/>
              <a:pPr/>
              <a:t>2</a:t>
            </a:fld>
            <a:endParaRPr lang="bg-BG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bg-BG" noProof="1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E5DCD0C-8C40-45C8-9825-497971518345}" type="slidenum">
              <a:rPr lang="bg-BG" smtClean="0"/>
              <a:pPr/>
              <a:t>3</a:t>
            </a:fld>
            <a:endParaRPr lang="bg-BG" smtClean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bg-BG" noProof="1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0B5F660-5B77-482A-8D19-395D1393E90A}" type="slidenum">
              <a:rPr lang="bg-BG" smtClean="0"/>
              <a:pPr/>
              <a:t>4</a:t>
            </a:fld>
            <a:endParaRPr lang="bg-BG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bg-BG" noProof="1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0B5F660-5B77-482A-8D19-395D1393E90A}" type="slidenum">
              <a:rPr lang="bg-BG" smtClean="0"/>
              <a:pPr/>
              <a:t>5</a:t>
            </a:fld>
            <a:endParaRPr lang="bg-BG" smtClean="0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bg-BG" noProof="1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A038F03-B0DA-43D7-BFC5-C2CE9133B6A3}" type="slidenum">
              <a:rPr lang="bg-BG" smtClean="0"/>
              <a:pPr/>
              <a:t>6</a:t>
            </a:fld>
            <a:endParaRPr lang="bg-BG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3738"/>
            <a:ext cx="4656137" cy="3492500"/>
          </a:xfrm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9076" y="4413338"/>
            <a:ext cx="5612249" cy="4188880"/>
          </a:xfrm>
          <a:noFill/>
        </p:spPr>
        <p:txBody>
          <a:bodyPr/>
          <a:lstStyle/>
          <a:p>
            <a:pPr eaLnBrk="1" hangingPunct="1"/>
            <a:endParaRPr lang="bg-BG" noProof="1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A038F03-B0DA-43D7-BFC5-C2CE9133B6A3}" type="slidenum">
              <a:rPr lang="bg-BG" smtClean="0"/>
              <a:pPr/>
              <a:t>7</a:t>
            </a:fld>
            <a:endParaRPr lang="bg-BG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693738"/>
            <a:ext cx="4656137" cy="3492500"/>
          </a:xfrm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9076" y="4413338"/>
            <a:ext cx="5612249" cy="4188880"/>
          </a:xfrm>
          <a:noFill/>
        </p:spPr>
        <p:txBody>
          <a:bodyPr/>
          <a:lstStyle/>
          <a:p>
            <a:pPr eaLnBrk="1" hangingPunct="1"/>
            <a:endParaRPr lang="bg-BG" noProof="1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5827F5C-BEB1-47F4-B0DB-6E15357AF41C}" type="slidenum">
              <a:rPr lang="bg-BG" smtClean="0"/>
              <a:pPr/>
              <a:t>8</a:t>
            </a:fld>
            <a:endParaRPr lang="bg-BG" smtClean="0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bg-BG" noProof="1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D6F3598-D9EF-4A7B-BD55-3DA69F88F223}" type="slidenum">
              <a:rPr lang="bg-BG" smtClean="0"/>
              <a:pPr/>
              <a:t>9</a:t>
            </a:fld>
            <a:endParaRPr lang="bg-BG" smtClean="0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bg-BG" noProof="1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bg-BG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bg-BG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6B0BA-FCF6-4670-A38D-824DE12E0C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14423-A2C1-41A6-BFB6-2B6403F372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0C364-0008-42A2-AAB6-2780F34F37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62BC2-1753-4636-B594-1E17A1392D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05F28-9055-49CB-8B87-8672D11163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B231D-F5DA-475B-B45C-26099D66EC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05FF5-9C3C-48D0-8EE6-9D52E489CB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0BAB2-F657-4461-AC91-3CE35BCFDF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9ED50-A09F-4BAB-876C-D2D0B5FBF1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58F17-0903-49FA-A10F-F40975EF7A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0A7EA-7446-45CA-9C08-889A5611ED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19E24-7C6D-4F6D-BC9B-33D6EF2150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591B1-3384-41D7-8238-D0A180A236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A6D38529-1C70-44A5-8165-FE51743712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bg-BG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8"/>
          <p:cNvSpPr>
            <a:spLocks noChangeArrowheads="1"/>
          </p:cNvSpPr>
          <p:nvPr/>
        </p:nvSpPr>
        <p:spPr bwMode="auto">
          <a:xfrm>
            <a:off x="468313" y="6246813"/>
            <a:ext cx="8280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bg-BG" sz="1000" i="1" dirty="0"/>
              <a:t>				</a:t>
            </a:r>
            <a:endParaRPr lang="en-US" sz="1000" b="1" i="1" dirty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121211" y="2780928"/>
            <a:ext cx="8890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bg-BG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bg-BG" sz="32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Панагюрище</a:t>
            </a:r>
          </a:p>
        </p:txBody>
      </p:sp>
      <p:sp>
        <p:nvSpPr>
          <p:cNvPr id="3078" name="Rectangle 1"/>
          <p:cNvSpPr>
            <a:spLocks noChangeArrowheads="1"/>
          </p:cNvSpPr>
          <p:nvPr/>
        </p:nvSpPr>
        <p:spPr bwMode="auto">
          <a:xfrm>
            <a:off x="0" y="696912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</a:rPr>
              <a:t>УСПЕШЕН МОДЕЛ ЗА ПУБЛИЧНО –ЧАСТНО ПАРТНЬОРСТВО</a:t>
            </a:r>
          </a:p>
          <a:p>
            <a:pPr algn="ctr"/>
            <a:r>
              <a:rPr lang="bg-BG" sz="3200" b="1" dirty="0" smtClean="0">
                <a:solidFill>
                  <a:srgbClr val="FF9900"/>
                </a:solidFill>
                <a:latin typeface="Times New Roman" pitchFamily="18" charset="0"/>
              </a:rPr>
              <a:t> </a:t>
            </a:r>
            <a:endParaRPr lang="bg-BG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0B231D-F5DA-475B-B45C-26099D66EC4E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  <p:pic>
        <p:nvPicPr>
          <p:cNvPr id="3228" name="Picture 156" descr="C:\Users\T.Naplatanov.ASAREL0\Desktop\arena asarel\logo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16832"/>
            <a:ext cx="8295247" cy="1008112"/>
          </a:xfrm>
          <a:prstGeom prst="rect">
            <a:avLst/>
          </a:prstGeom>
          <a:noFill/>
        </p:spPr>
      </p:pic>
      <p:pic>
        <p:nvPicPr>
          <p:cNvPr id="3229" name="Picture 157" descr="C:\Users\T.Naplatanov.ASAREL0\Desktop\arena asarel\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284984"/>
            <a:ext cx="6696744" cy="277230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24" name="Rectangle 12"/>
          <p:cNvSpPr>
            <a:spLocks noChangeArrowheads="1"/>
          </p:cNvSpPr>
          <p:nvPr/>
        </p:nvSpPr>
        <p:spPr bwMode="auto">
          <a:xfrm>
            <a:off x="391451" y="1340768"/>
            <a:ext cx="8748713" cy="5447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bg-BG" sz="6000" b="1" dirty="0" smtClean="0">
                <a:solidFill>
                  <a:srgbClr val="FF9900"/>
                </a:solidFill>
                <a:latin typeface="Garamond" pitchFamily="18" charset="0"/>
              </a:rPr>
              <a:t>БЛАГОДАРЯ </a:t>
            </a:r>
          </a:p>
          <a:p>
            <a:pPr algn="ctr">
              <a:defRPr/>
            </a:pPr>
            <a:r>
              <a:rPr lang="bg-BG" sz="6000" b="1" dirty="0" smtClean="0">
                <a:solidFill>
                  <a:srgbClr val="FF9900"/>
                </a:solidFill>
                <a:latin typeface="Garamond" pitchFamily="18" charset="0"/>
              </a:rPr>
              <a:t>ЗА ВНИМАНИЕТО</a:t>
            </a:r>
          </a:p>
          <a:p>
            <a:pPr algn="ctr">
              <a:defRPr/>
            </a:pPr>
            <a:endParaRPr lang="bg-BG" sz="6000" b="1" dirty="0" smtClean="0">
              <a:solidFill>
                <a:srgbClr val="FF9900"/>
              </a:solidFill>
              <a:latin typeface="Garamond" pitchFamily="18" charset="0"/>
            </a:endParaRPr>
          </a:p>
          <a:p>
            <a:pPr algn="ctr">
              <a:defRPr/>
            </a:pPr>
            <a:endParaRPr lang="bg-BG" sz="2400" b="1" dirty="0" smtClean="0">
              <a:solidFill>
                <a:srgbClr val="FF9900"/>
              </a:solidFill>
              <a:latin typeface="Garamond" pitchFamily="18" charset="0"/>
            </a:endParaRPr>
          </a:p>
          <a:p>
            <a:pPr algn="ctr">
              <a:defRPr/>
            </a:pPr>
            <a:endParaRPr lang="bg-BG" sz="2400" b="1" dirty="0" smtClean="0">
              <a:solidFill>
                <a:srgbClr val="FF9900"/>
              </a:solidFill>
              <a:latin typeface="Garamond" pitchFamily="18" charset="0"/>
            </a:endParaRPr>
          </a:p>
          <a:p>
            <a:pPr algn="ctr">
              <a:defRPr/>
            </a:pPr>
            <a:endParaRPr lang="bg-BG" sz="2400" b="1" dirty="0" smtClean="0">
              <a:solidFill>
                <a:srgbClr val="FF9900"/>
              </a:solidFill>
              <a:latin typeface="Garamond" pitchFamily="18" charset="0"/>
            </a:endParaRPr>
          </a:p>
          <a:p>
            <a:pPr algn="ctr">
              <a:defRPr/>
            </a:pPr>
            <a:endParaRPr lang="bg-BG" sz="2400" b="1" dirty="0" smtClean="0">
              <a:solidFill>
                <a:srgbClr val="FF9900"/>
              </a:solidFill>
              <a:latin typeface="Garamond" pitchFamily="18" charset="0"/>
            </a:endParaRPr>
          </a:p>
          <a:p>
            <a:pPr algn="ctr">
              <a:defRPr/>
            </a:pPr>
            <a:endParaRPr lang="bg-BG" sz="2400" b="1" dirty="0" smtClean="0">
              <a:solidFill>
                <a:srgbClr val="FF9900"/>
              </a:solidFill>
              <a:latin typeface="Garamond" pitchFamily="18" charset="0"/>
            </a:endParaRPr>
          </a:p>
          <a:p>
            <a:pPr algn="ctr">
              <a:defRPr/>
            </a:pPr>
            <a:endParaRPr lang="bg-BG" sz="2400" b="1" dirty="0" smtClean="0">
              <a:solidFill>
                <a:srgbClr val="FF9900"/>
              </a:solidFill>
              <a:latin typeface="Garamond" pitchFamily="18" charset="0"/>
            </a:endParaRPr>
          </a:p>
          <a:p>
            <a:pPr algn="ctr">
              <a:defRPr/>
            </a:pPr>
            <a:endParaRPr lang="bg-BG" sz="2400" b="1" dirty="0" smtClean="0">
              <a:solidFill>
                <a:srgbClr val="FF9900"/>
              </a:solidFill>
              <a:latin typeface="Garamond" pitchFamily="18" charset="0"/>
            </a:endParaRPr>
          </a:p>
        </p:txBody>
      </p:sp>
      <p:sp>
        <p:nvSpPr>
          <p:cNvPr id="32773" name="Rectangle 21"/>
          <p:cNvSpPr>
            <a:spLocks noChangeArrowheads="1"/>
          </p:cNvSpPr>
          <p:nvPr/>
        </p:nvSpPr>
        <p:spPr bwMode="auto">
          <a:xfrm>
            <a:off x="468313" y="6246813"/>
            <a:ext cx="8280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bg-BG" sz="1000" i="1"/>
              <a:t>“Асарел-Медет” АД 					</a:t>
            </a:r>
            <a:endParaRPr lang="en-US" sz="1000" b="1" i="1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BAB2-F657-4461-AC91-3CE35BCFDFB1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/>
            <a:r>
              <a:rPr lang="bg-BG" sz="1600" dirty="0" smtClean="0"/>
              <a:t/>
            </a:r>
            <a:br>
              <a:rPr lang="bg-BG" sz="1600" dirty="0" smtClean="0"/>
            </a:br>
            <a:r>
              <a:rPr lang="bg-BG" sz="1800" dirty="0" smtClean="0"/>
              <a:t/>
            </a:r>
            <a:br>
              <a:rPr lang="bg-BG" sz="1800" dirty="0" smtClean="0"/>
            </a:br>
            <a:endParaRPr lang="en-US" sz="3800" dirty="0" smtClean="0">
              <a:solidFill>
                <a:schemeClr val="tx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576" y="1874650"/>
            <a:ext cx="4824536" cy="4032448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bg-BG" sz="2400" b="1" dirty="0" smtClean="0">
                <a:latin typeface="Garamond" pitchFamily="18" charset="0"/>
              </a:rPr>
              <a:t>Залата е изградена и се управлява от търговското дружество “Спорт </a:t>
            </a:r>
            <a:r>
              <a:rPr lang="bg-BG" sz="2400" b="1" dirty="0" err="1" smtClean="0">
                <a:latin typeface="Garamond" pitchFamily="18" charset="0"/>
              </a:rPr>
              <a:t>Инвест</a:t>
            </a:r>
            <a:r>
              <a:rPr lang="bg-BG" sz="2400" b="1" dirty="0" smtClean="0">
                <a:latin typeface="Garamond" pitchFamily="18" charset="0"/>
              </a:rPr>
              <a:t> </a:t>
            </a:r>
            <a:r>
              <a:rPr lang="bg-BG" sz="2400" b="1" dirty="0" smtClean="0">
                <a:latin typeface="Garamond" pitchFamily="18" charset="0"/>
              </a:rPr>
              <a:t>- Панагюрище</a:t>
            </a:r>
            <a:r>
              <a:rPr lang="bg-BG" sz="2400" b="1" dirty="0" smtClean="0">
                <a:latin typeface="Garamond" pitchFamily="18" charset="0"/>
              </a:rPr>
              <a:t>“ ООД. В него съдружници са “</a:t>
            </a:r>
            <a:r>
              <a:rPr lang="bg-BG" sz="2400" b="1" dirty="0" err="1" smtClean="0">
                <a:latin typeface="Garamond" pitchFamily="18" charset="0"/>
              </a:rPr>
              <a:t>Асарел</a:t>
            </a:r>
            <a:r>
              <a:rPr lang="bg-BG" sz="2400" b="1" dirty="0" smtClean="0">
                <a:latin typeface="Garamond" pitchFamily="18" charset="0"/>
              </a:rPr>
              <a:t>-</a:t>
            </a:r>
            <a:r>
              <a:rPr lang="bg-BG" sz="2400" b="1" dirty="0" err="1" smtClean="0">
                <a:latin typeface="Garamond" pitchFamily="18" charset="0"/>
              </a:rPr>
              <a:t>Медет</a:t>
            </a:r>
            <a:r>
              <a:rPr lang="bg-BG" sz="2400" b="1" dirty="0" smtClean="0">
                <a:latin typeface="Garamond" pitchFamily="18" charset="0"/>
              </a:rPr>
              <a:t>” </a:t>
            </a:r>
            <a:r>
              <a:rPr lang="bg-BG" sz="2400" b="1" dirty="0" smtClean="0">
                <a:latin typeface="Garamond" pitchFamily="18" charset="0"/>
              </a:rPr>
              <a:t>АД и Община Панагюрище. Управител на дружеството е Иван </a:t>
            </a:r>
            <a:r>
              <a:rPr lang="bg-BG" sz="2400" b="1" dirty="0" err="1" smtClean="0">
                <a:latin typeface="Garamond" pitchFamily="18" charset="0"/>
              </a:rPr>
              <a:t>Нетов</a:t>
            </a:r>
            <a:r>
              <a:rPr lang="bg-BG" sz="2400" b="1" dirty="0" smtClean="0">
                <a:latin typeface="Garamond" pitchFamily="18" charset="0"/>
              </a:rPr>
              <a:t> – световен и европейски шампион по самбо и почетен гражданин на Панагюрище.</a:t>
            </a:r>
            <a:endParaRPr lang="bg-BG" sz="2200" b="1" dirty="0" smtClean="0">
              <a:latin typeface="Garamond" pitchFamily="18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bg-BG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7938" y="620688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bg-BG" sz="3200" b="1" dirty="0" smtClean="0">
                <a:solidFill>
                  <a:srgbClr val="FF9900"/>
                </a:solidFill>
                <a:latin typeface="Times New Roman" pitchFamily="18" charset="0"/>
              </a:rPr>
              <a:t>Партньорството</a:t>
            </a:r>
            <a:endParaRPr lang="bg-BG" sz="3200" b="1" dirty="0">
              <a:solidFill>
                <a:srgbClr val="FF9900"/>
              </a:solidFill>
              <a:latin typeface="Times New Roman" pitchFamily="18" charset="0"/>
            </a:endParaRPr>
          </a:p>
        </p:txBody>
      </p: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468313" y="6246813"/>
            <a:ext cx="8280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bg-BG" sz="1000" i="1" dirty="0"/>
              <a:t>						</a:t>
            </a:r>
            <a:endParaRPr lang="en-US" sz="1000" b="1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62BC2-1753-4636-B594-1E17A1392D4A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pic>
        <p:nvPicPr>
          <p:cNvPr id="4255" name="Picture 159" descr="C:\Users\T.Naplatanov.ASAREL0\Desktop\arena asarel\664752_445495575486417_1796468380_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9628" y="2276872"/>
            <a:ext cx="3350843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/>
            <a:r>
              <a:rPr lang="bg-BG" sz="1600" dirty="0" smtClean="0"/>
              <a:t/>
            </a:r>
            <a:br>
              <a:rPr lang="bg-BG" sz="1600" dirty="0" smtClean="0"/>
            </a:br>
            <a:r>
              <a:rPr lang="bg-BG" sz="1800" dirty="0" smtClean="0"/>
              <a:t/>
            </a:r>
            <a:br>
              <a:rPr lang="bg-BG" sz="1800" dirty="0" smtClean="0"/>
            </a:br>
            <a:endParaRPr lang="en-US" sz="3800" dirty="0" smtClean="0">
              <a:solidFill>
                <a:schemeClr val="tx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2132856"/>
            <a:ext cx="8316415" cy="1584176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endParaRPr lang="bg-BG" sz="2200" b="1" dirty="0" smtClean="0">
              <a:latin typeface="Garamond" pitchFamily="18" charset="0"/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bg-BG" sz="2200" dirty="0" smtClean="0">
              <a:latin typeface="Garamond" pitchFamily="18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bg-BG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7938" y="908050"/>
            <a:ext cx="91440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bg-BG" sz="3200" b="1" dirty="0">
                <a:solidFill>
                  <a:srgbClr val="FF9900"/>
                </a:solidFill>
                <a:latin typeface="Times New Roman" pitchFamily="18" charset="0"/>
              </a:rPr>
              <a:t>За </a:t>
            </a:r>
            <a:r>
              <a:rPr lang="bg-BG" sz="3200" b="1" dirty="0" smtClean="0">
                <a:solidFill>
                  <a:srgbClr val="FF9900"/>
                </a:solidFill>
                <a:latin typeface="Times New Roman" pitchFamily="18" charset="0"/>
              </a:rPr>
              <a:t>“</a:t>
            </a:r>
            <a:r>
              <a:rPr lang="bg-BG" sz="3200" b="1" dirty="0" err="1" smtClean="0">
                <a:solidFill>
                  <a:srgbClr val="FF9900"/>
                </a:solidFill>
                <a:latin typeface="Times New Roman" pitchFamily="18" charset="0"/>
              </a:rPr>
              <a:t>Асарел</a:t>
            </a:r>
            <a:r>
              <a:rPr lang="bg-BG" sz="3200" b="1" dirty="0" smtClean="0">
                <a:solidFill>
                  <a:srgbClr val="FF9900"/>
                </a:solidFill>
                <a:latin typeface="Times New Roman" pitchFamily="18" charset="0"/>
              </a:rPr>
              <a:t>-</a:t>
            </a:r>
            <a:r>
              <a:rPr lang="bg-BG" sz="3200" b="1" dirty="0" err="1" smtClean="0">
                <a:solidFill>
                  <a:srgbClr val="FF9900"/>
                </a:solidFill>
                <a:latin typeface="Times New Roman" pitchFamily="18" charset="0"/>
              </a:rPr>
              <a:t>Медет</a:t>
            </a:r>
            <a:r>
              <a:rPr lang="bg-BG" sz="3200" b="1" dirty="0" smtClean="0">
                <a:solidFill>
                  <a:srgbClr val="FF9900"/>
                </a:solidFill>
                <a:latin typeface="Times New Roman" pitchFamily="18" charset="0"/>
              </a:rPr>
              <a:t>” АД</a:t>
            </a:r>
            <a:endParaRPr lang="bg-BG" sz="3200" b="1" dirty="0">
              <a:solidFill>
                <a:srgbClr val="FF9900"/>
              </a:solidFill>
              <a:latin typeface="Times New Roman" pitchFamily="18" charset="0"/>
            </a:endParaRPr>
          </a:p>
        </p:txBody>
      </p: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468313" y="6246813"/>
            <a:ext cx="8280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bg-BG" sz="1000" i="1" dirty="0"/>
              <a:t>					</a:t>
            </a:r>
            <a:endParaRPr lang="en-US" sz="1000" b="1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62BC2-1753-4636-B594-1E17A1392D4A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755576" y="1772816"/>
            <a:ext cx="7488832" cy="165618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bg-BG" sz="2000" b="1" dirty="0" smtClean="0">
                <a:latin typeface="Garamond" pitchFamily="18" charset="0"/>
              </a:rPr>
              <a:t>„</a:t>
            </a:r>
            <a:r>
              <a:rPr lang="bg-BG" sz="2000" b="1" dirty="0" err="1" smtClean="0">
                <a:latin typeface="Garamond" pitchFamily="18" charset="0"/>
              </a:rPr>
              <a:t>Асарел</a:t>
            </a:r>
            <a:r>
              <a:rPr lang="bg-BG" sz="2000" b="1" dirty="0" smtClean="0">
                <a:latin typeface="Garamond" pitchFamily="18" charset="0"/>
              </a:rPr>
              <a:t>-</a:t>
            </a:r>
            <a:r>
              <a:rPr lang="bg-BG" sz="2000" b="1" dirty="0" err="1" smtClean="0">
                <a:latin typeface="Garamond" pitchFamily="18" charset="0"/>
              </a:rPr>
              <a:t>Медет</a:t>
            </a:r>
            <a:r>
              <a:rPr lang="bg-BG" sz="2000" b="1" dirty="0" smtClean="0">
                <a:latin typeface="Garamond" pitchFamily="18" charset="0"/>
              </a:rPr>
              <a:t>”АД  е първата, най-голяма и водеща българска минна компания за открит добив и обогатяване на медни и други руди. Компанията годишно  добива и преработва около  </a:t>
            </a:r>
            <a:r>
              <a:rPr lang="bg-BG" sz="2000" b="1" dirty="0" smtClean="0">
                <a:latin typeface="Garamond" pitchFamily="18" charset="0"/>
              </a:rPr>
              <a:t>13.5 </a:t>
            </a:r>
            <a:r>
              <a:rPr lang="bg-BG" sz="2000" b="1" dirty="0" smtClean="0">
                <a:latin typeface="Garamond" pitchFamily="18" charset="0"/>
              </a:rPr>
              <a:t>милиона тона медна руда от находище „</a:t>
            </a:r>
            <a:r>
              <a:rPr lang="bg-BG" sz="2000" b="1" dirty="0" err="1" smtClean="0">
                <a:latin typeface="Garamond" pitchFamily="18" charset="0"/>
              </a:rPr>
              <a:t>Асарел</a:t>
            </a:r>
            <a:r>
              <a:rPr lang="bg-BG" sz="2000" b="1" dirty="0" smtClean="0">
                <a:latin typeface="Garamond" pitchFamily="18" charset="0"/>
              </a:rPr>
              <a:t>“ край Панагюрище.</a:t>
            </a:r>
          </a:p>
          <a:p>
            <a:pPr marL="0" indent="0" eaLnBrk="1" hangingPunct="1">
              <a:buNone/>
            </a:pPr>
            <a:endParaRPr lang="bg-BG" sz="2400" b="1" dirty="0" smtClean="0">
              <a:latin typeface="Garamond" pitchFamily="18" charset="0"/>
            </a:endParaRPr>
          </a:p>
        </p:txBody>
      </p:sp>
      <p:pic>
        <p:nvPicPr>
          <p:cNvPr id="185498" name="Picture 154" descr="C:\Users\T.Naplatanov.ASAREL0\Desktop\Asarel_Ot samolet_2011_IMG_0057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501008"/>
            <a:ext cx="6192688" cy="25987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/>
            <a:r>
              <a:rPr lang="bg-BG" sz="1600" smtClean="0"/>
              <a:t/>
            </a:r>
            <a:br>
              <a:rPr lang="bg-BG" sz="1600" smtClean="0"/>
            </a:br>
            <a:r>
              <a:rPr lang="bg-BG" sz="1800" smtClean="0"/>
              <a:t/>
            </a:r>
            <a:br>
              <a:rPr lang="bg-BG" sz="1800" smtClean="0"/>
            </a:br>
            <a:endParaRPr lang="en-US" sz="3800" smtClean="0">
              <a:solidFill>
                <a:schemeClr val="tx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772816"/>
            <a:ext cx="8064897" cy="1944216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ru-RU" sz="2400" b="1" dirty="0" smtClean="0">
                <a:latin typeface="+mj-lt"/>
              </a:rPr>
              <a:t>Панагюрище e </a:t>
            </a:r>
            <a:r>
              <a:rPr lang="ru-RU" sz="2400" b="1" dirty="0" smtClean="0">
                <a:latin typeface="+mj-lt"/>
              </a:rPr>
              <a:t>община, съчетала </a:t>
            </a:r>
            <a:r>
              <a:rPr lang="ru-RU" sz="2400" b="1" dirty="0" smtClean="0">
                <a:latin typeface="+mj-lt"/>
              </a:rPr>
              <a:t>щедри природни дадености, уникално културно-историческо наследство и богати традиции с модерна инфраструктура, предприемаческа активност и икономически </a:t>
            </a:r>
            <a:r>
              <a:rPr lang="ru-RU" sz="2400" b="1" dirty="0" smtClean="0">
                <a:latin typeface="+mj-lt"/>
              </a:rPr>
              <a:t>потенциал</a:t>
            </a:r>
            <a:r>
              <a:rPr lang="ru-RU" sz="2400" dirty="0" smtClean="0"/>
              <a:t>.</a:t>
            </a:r>
          </a:p>
          <a:p>
            <a:pPr marL="0" indent="0" eaLnBrk="1" hangingPunct="1">
              <a:defRPr/>
            </a:pPr>
            <a:endParaRPr lang="bg-BG" sz="2400" dirty="0" smtClean="0">
              <a:latin typeface="Garamond" pitchFamily="18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bg-BG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892175"/>
            <a:ext cx="91440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bg-BG" sz="3200" b="1" dirty="0">
                <a:solidFill>
                  <a:srgbClr val="FF9900"/>
                </a:solidFill>
                <a:latin typeface="Times New Roman" pitchFamily="18" charset="0"/>
              </a:rPr>
              <a:t>За </a:t>
            </a:r>
            <a:r>
              <a:rPr lang="bg-BG" sz="3200" b="1" dirty="0" smtClean="0">
                <a:solidFill>
                  <a:srgbClr val="FF9900"/>
                </a:solidFill>
                <a:latin typeface="Times New Roman" pitchFamily="18" charset="0"/>
              </a:rPr>
              <a:t>о</a:t>
            </a:r>
            <a:r>
              <a:rPr lang="bg-BG" sz="3200" b="1" dirty="0" smtClean="0">
                <a:solidFill>
                  <a:srgbClr val="FF9900"/>
                </a:solidFill>
                <a:latin typeface="Times New Roman" pitchFamily="18" charset="0"/>
              </a:rPr>
              <a:t>бщина Панагюрище</a:t>
            </a:r>
            <a:endParaRPr lang="bg-BG" sz="3200" b="1" dirty="0">
              <a:solidFill>
                <a:srgbClr val="FF9900"/>
              </a:solidFill>
              <a:latin typeface="Times New Roman" pitchFamily="18" charset="0"/>
            </a:endParaRPr>
          </a:p>
        </p:txBody>
      </p:sp>
      <p:sp>
        <p:nvSpPr>
          <p:cNvPr id="5127" name="Rectangle 8"/>
          <p:cNvSpPr>
            <a:spLocks noChangeArrowheads="1"/>
          </p:cNvSpPr>
          <p:nvPr/>
        </p:nvSpPr>
        <p:spPr bwMode="auto">
          <a:xfrm>
            <a:off x="468313" y="6246813"/>
            <a:ext cx="8280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bg-BG" sz="1000" i="1" dirty="0"/>
              <a:t>						</a:t>
            </a:r>
            <a:endParaRPr lang="en-US" sz="1000" b="1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62BC2-1753-4636-B594-1E17A1392D4A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5276" name="Picture 156" descr="C:\Users\T.Naplatanov.ASAREL0\Desktop\arena asarel\pa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717032"/>
            <a:ext cx="7488832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/>
            <a:r>
              <a:rPr lang="bg-BG" sz="1600" dirty="0" smtClean="0"/>
              <a:t/>
            </a:r>
            <a:br>
              <a:rPr lang="bg-BG" sz="1600" dirty="0" smtClean="0"/>
            </a:br>
            <a:r>
              <a:rPr lang="bg-BG" sz="1800" dirty="0" smtClean="0"/>
              <a:t/>
            </a:r>
            <a:br>
              <a:rPr lang="bg-BG" sz="1800" dirty="0" smtClean="0"/>
            </a:br>
            <a:endParaRPr lang="en-US" sz="3800" dirty="0" smtClean="0">
              <a:solidFill>
                <a:schemeClr val="tx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772816"/>
            <a:ext cx="4464496" cy="396044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bg-BG" sz="2400" b="1" dirty="0" smtClean="0">
                <a:latin typeface="Garamond" pitchFamily="18" charset="0"/>
              </a:rPr>
              <a:t>Общата инвестиция в реализацията на проекта е 15.5 милиона лева. Първата копка бе направена на 21 май 2013 година. “Арена </a:t>
            </a:r>
            <a:r>
              <a:rPr lang="bg-BG" sz="2400" b="1" dirty="0" err="1" smtClean="0">
                <a:latin typeface="Garamond" pitchFamily="18" charset="0"/>
              </a:rPr>
              <a:t>Асарел</a:t>
            </a:r>
            <a:r>
              <a:rPr lang="bg-BG" sz="2400" b="1" dirty="0" smtClean="0">
                <a:latin typeface="Garamond" pitchFamily="18" charset="0"/>
              </a:rPr>
              <a:t>” бе открита официално на 20 август 2015 година от министър-председателя Бойко </a:t>
            </a:r>
            <a:r>
              <a:rPr lang="bg-BG" sz="2400" b="1" dirty="0" smtClean="0">
                <a:latin typeface="Garamond" pitchFamily="18" charset="0"/>
              </a:rPr>
              <a:t>Б</a:t>
            </a:r>
            <a:r>
              <a:rPr lang="bg-BG" sz="2400" b="1" dirty="0" smtClean="0">
                <a:latin typeface="Garamond" pitchFamily="18" charset="0"/>
              </a:rPr>
              <a:t>орисов. Проектирането и изграждането е дело на “</a:t>
            </a:r>
            <a:r>
              <a:rPr lang="bg-BG" sz="2400" b="1" dirty="0" err="1" smtClean="0">
                <a:latin typeface="Garamond" pitchFamily="18" charset="0"/>
              </a:rPr>
              <a:t>Главболгарстрой</a:t>
            </a:r>
            <a:r>
              <a:rPr lang="bg-BG" sz="2400" b="1" dirty="0" smtClean="0">
                <a:latin typeface="Garamond" pitchFamily="18" charset="0"/>
              </a:rPr>
              <a:t> – Пловдив” АД.</a:t>
            </a:r>
          </a:p>
          <a:p>
            <a:pPr marL="0" indent="0" eaLnBrk="1" hangingPunct="1">
              <a:buNone/>
              <a:defRPr/>
            </a:pPr>
            <a:endParaRPr lang="bg-BG" sz="2400" b="1" dirty="0" smtClean="0">
              <a:latin typeface="Garamond" pitchFamily="18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bg-BG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892175"/>
            <a:ext cx="91440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bg-BG" sz="3200" b="1" dirty="0" smtClean="0">
                <a:solidFill>
                  <a:srgbClr val="FF9900"/>
                </a:solidFill>
                <a:latin typeface="Times New Roman" pitchFamily="18" charset="0"/>
              </a:rPr>
              <a:t>Инвестицията</a:t>
            </a:r>
            <a:endParaRPr lang="bg-BG" sz="3200" b="1" dirty="0">
              <a:solidFill>
                <a:srgbClr val="FF9900"/>
              </a:solidFill>
              <a:latin typeface="Times New Roman" pitchFamily="18" charset="0"/>
            </a:endParaRPr>
          </a:p>
        </p:txBody>
      </p:sp>
      <p:sp>
        <p:nvSpPr>
          <p:cNvPr id="5127" name="Rectangle 8"/>
          <p:cNvSpPr>
            <a:spLocks noChangeArrowheads="1"/>
          </p:cNvSpPr>
          <p:nvPr/>
        </p:nvSpPr>
        <p:spPr bwMode="auto">
          <a:xfrm>
            <a:off x="468313" y="6246813"/>
            <a:ext cx="8280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bg-BG" sz="1000" i="1" dirty="0"/>
              <a:t>			</a:t>
            </a:r>
            <a:endParaRPr lang="en-US" sz="1000" b="1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62BC2-1753-4636-B594-1E17A1392D4A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186521" name="Picture 153" descr="C:\Users\T.Naplatanov.ASAREL0\Desktop\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276872"/>
            <a:ext cx="3707746" cy="273630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B w="152400" h="50800"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1139825"/>
          </a:xfrm>
        </p:spPr>
        <p:txBody>
          <a:bodyPr/>
          <a:lstStyle/>
          <a:p>
            <a:pPr eaLnBrk="1" hangingPunct="1"/>
            <a:r>
              <a:rPr lang="bg-BG" sz="1600" dirty="0" smtClean="0"/>
              <a:t/>
            </a:r>
            <a:br>
              <a:rPr lang="bg-BG" sz="1600" dirty="0" smtClean="0"/>
            </a:br>
            <a:r>
              <a:rPr lang="bg-BG" sz="1800" dirty="0" smtClean="0"/>
              <a:t/>
            </a:r>
            <a:br>
              <a:rPr lang="bg-BG" sz="1800" dirty="0" smtClean="0"/>
            </a:br>
            <a:endParaRPr lang="en-US" sz="3800" dirty="0" smtClean="0">
              <a:solidFill>
                <a:schemeClr val="tx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1628800"/>
            <a:ext cx="8208912" cy="4464496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sz="2400" b="1" dirty="0" smtClean="0">
                <a:latin typeface="+mj-lt"/>
              </a:rPr>
              <a:t>Арената разполага </a:t>
            </a:r>
            <a:r>
              <a:rPr lang="ru-RU" sz="2400" b="1" dirty="0" smtClean="0">
                <a:latin typeface="+mj-lt"/>
              </a:rPr>
              <a:t>с </a:t>
            </a:r>
            <a:r>
              <a:rPr lang="ru-RU" sz="2400" b="1" dirty="0" smtClean="0">
                <a:latin typeface="+mj-lt"/>
              </a:rPr>
              <a:t>общо 2300 </a:t>
            </a:r>
            <a:r>
              <a:rPr lang="ru-RU" sz="2400" b="1" dirty="0" smtClean="0">
                <a:latin typeface="+mj-lt"/>
              </a:rPr>
              <a:t>места за посетители и е съобразна с най-новите тенденции в архитектурата и обзавеждането на закрити спортни </a:t>
            </a:r>
            <a:r>
              <a:rPr lang="ru-RU" sz="2400" b="1" dirty="0" smtClean="0">
                <a:latin typeface="+mj-lt"/>
              </a:rPr>
              <a:t>съоръжения. «Арена Асарел» разполага с </a:t>
            </a:r>
            <a:r>
              <a:rPr lang="ru-RU" sz="2400" b="1" dirty="0" smtClean="0">
                <a:latin typeface="+mj-lt"/>
              </a:rPr>
              <a:t>две зали </a:t>
            </a:r>
            <a:r>
              <a:rPr lang="ru-RU" sz="2400" b="1" dirty="0" smtClean="0">
                <a:latin typeface="+mj-lt"/>
              </a:rPr>
              <a:t>- голяма за 2000 зрители и малка с още 300 места.</a:t>
            </a:r>
            <a:endParaRPr lang="bg-BG" sz="2400" b="1" dirty="0" smtClean="0">
              <a:latin typeface="+mj-lt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bg-BG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90872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bg-BG" sz="3200" b="1" dirty="0" smtClean="0">
                <a:solidFill>
                  <a:srgbClr val="FF9900"/>
                </a:solidFill>
                <a:latin typeface="Garamond" pitchFamily="18" charset="0"/>
              </a:rPr>
              <a:t>Капацитет на “Арена </a:t>
            </a:r>
            <a:r>
              <a:rPr lang="bg-BG" sz="3200" b="1" dirty="0" err="1" smtClean="0">
                <a:solidFill>
                  <a:srgbClr val="FF9900"/>
                </a:solidFill>
                <a:latin typeface="Garamond" pitchFamily="18" charset="0"/>
              </a:rPr>
              <a:t>Асарел</a:t>
            </a:r>
            <a:r>
              <a:rPr lang="bg-BG" sz="3200" b="1" dirty="0" smtClean="0">
                <a:solidFill>
                  <a:srgbClr val="FF9900"/>
                </a:solidFill>
                <a:latin typeface="Garamond" pitchFamily="18" charset="0"/>
              </a:rPr>
              <a:t>”</a:t>
            </a:r>
            <a:endParaRPr lang="bg-BG" sz="3200" b="1" dirty="0">
              <a:solidFill>
                <a:srgbClr val="FF9900"/>
              </a:solidFill>
              <a:latin typeface="Garamond" pitchFamily="18" charset="0"/>
            </a:endParaRPr>
          </a:p>
        </p:txBody>
      </p:sp>
      <p:sp>
        <p:nvSpPr>
          <p:cNvPr id="6151" name="Rectangle 8"/>
          <p:cNvSpPr>
            <a:spLocks noChangeArrowheads="1"/>
          </p:cNvSpPr>
          <p:nvPr/>
        </p:nvSpPr>
        <p:spPr bwMode="auto">
          <a:xfrm>
            <a:off x="468313" y="6246813"/>
            <a:ext cx="8280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bg-BG" sz="1000" i="1" dirty="0"/>
              <a:t>						</a:t>
            </a:r>
            <a:endParaRPr lang="en-US" sz="1000" b="1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62BC2-1753-4636-B594-1E17A1392D4A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6300" name="Picture 156" descr="C:\Users\T.Naplatanov.ASAREL0\Desktop\arena asarel\arenata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789040"/>
            <a:ext cx="6673251" cy="2160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/>
            <a:r>
              <a:rPr lang="bg-BG" sz="1600" dirty="0" smtClean="0"/>
              <a:t/>
            </a:r>
            <a:br>
              <a:rPr lang="bg-BG" sz="1600" dirty="0" smtClean="0"/>
            </a:br>
            <a:r>
              <a:rPr lang="bg-BG" sz="1800" dirty="0" smtClean="0"/>
              <a:t/>
            </a:r>
            <a:br>
              <a:rPr lang="bg-BG" sz="1800" dirty="0" smtClean="0"/>
            </a:br>
            <a:endParaRPr lang="en-US" sz="3800" dirty="0" smtClean="0">
              <a:solidFill>
                <a:schemeClr val="tx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04057" y="1536898"/>
            <a:ext cx="8208912" cy="4813486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sz="2400" b="1" dirty="0" smtClean="0">
                <a:latin typeface="+mj-lt"/>
              </a:rPr>
              <a:t> </a:t>
            </a:r>
            <a:r>
              <a:rPr lang="bg-BG" sz="2000" b="1" dirty="0" smtClean="0">
                <a:latin typeface="+mj-lt"/>
              </a:rPr>
              <a:t>“Арена </a:t>
            </a:r>
            <a:r>
              <a:rPr lang="bg-BG" sz="2000" b="1" dirty="0" err="1" smtClean="0">
                <a:latin typeface="+mj-lt"/>
              </a:rPr>
              <a:t>Асарел</a:t>
            </a:r>
            <a:r>
              <a:rPr lang="bg-BG" sz="2000" b="1" dirty="0" smtClean="0">
                <a:latin typeface="+mj-lt"/>
              </a:rPr>
              <a:t>” </a:t>
            </a:r>
            <a:r>
              <a:rPr lang="ru-RU" sz="2000" b="1" dirty="0" smtClean="0">
                <a:latin typeface="+mj-lt"/>
              </a:rPr>
              <a:t>разполага </a:t>
            </a:r>
            <a:r>
              <a:rPr lang="ru-RU" sz="2000" b="1" dirty="0" smtClean="0">
                <a:latin typeface="+mj-lt"/>
              </a:rPr>
              <a:t>с модерно оборудвани съблекални, сауни, </a:t>
            </a:r>
            <a:r>
              <a:rPr lang="ru-RU" sz="2000" b="1" dirty="0" smtClean="0">
                <a:latin typeface="+mj-lt"/>
              </a:rPr>
              <a:t>кабинет </a:t>
            </a:r>
            <a:r>
              <a:rPr lang="ru-RU" sz="2000" b="1" dirty="0" smtClean="0">
                <a:latin typeface="+mj-lt"/>
              </a:rPr>
              <a:t>за рехабилитация, фитнес зала, зала за допинг контрол, </a:t>
            </a:r>
            <a:r>
              <a:rPr lang="ru-RU" sz="2000" b="1" dirty="0" smtClean="0">
                <a:latin typeface="+mj-lt"/>
              </a:rPr>
              <a:t>офиси, две конферентни зали в съответствие с  </a:t>
            </a:r>
            <a:r>
              <a:rPr lang="ru-RU" sz="2000" b="1" dirty="0" smtClean="0">
                <a:latin typeface="+mj-lt"/>
              </a:rPr>
              <a:t>изискванията за провеждана на </a:t>
            </a:r>
            <a:r>
              <a:rPr lang="ru-RU" sz="2000" b="1" dirty="0" smtClean="0">
                <a:latin typeface="+mj-lt"/>
              </a:rPr>
              <a:t>състезания </a:t>
            </a:r>
            <a:r>
              <a:rPr lang="ru-RU" sz="2000" b="1" dirty="0" smtClean="0">
                <a:latin typeface="+mj-lt"/>
              </a:rPr>
              <a:t>от най-висок международен ранг</a:t>
            </a:r>
            <a:r>
              <a:rPr lang="ru-RU" sz="2000" b="1" dirty="0" smtClean="0">
                <a:latin typeface="+mj-lt"/>
              </a:rPr>
              <a:t>. Залата</a:t>
            </a:r>
            <a:r>
              <a:rPr lang="bg-BG" sz="2000" b="1" dirty="0" smtClean="0">
                <a:latin typeface="+mj-lt"/>
              </a:rPr>
              <a:t> предлага две ВИП ложи и осем </a:t>
            </a:r>
            <a:r>
              <a:rPr lang="bg-BG" sz="2000" b="1" dirty="0" err="1" smtClean="0">
                <a:latin typeface="+mj-lt"/>
              </a:rPr>
              <a:t>коментаторски</a:t>
            </a:r>
            <a:r>
              <a:rPr lang="bg-BG" sz="2000" b="1" dirty="0" smtClean="0">
                <a:latin typeface="+mj-lt"/>
              </a:rPr>
              <a:t> кабини.</a:t>
            </a:r>
          </a:p>
          <a:p>
            <a:pPr marL="0" indent="0" eaLnBrk="1" hangingPunct="1">
              <a:buNone/>
            </a:pPr>
            <a:endParaRPr lang="bg-BG" sz="2400" dirty="0" smtClean="0">
              <a:latin typeface="Garamond" pitchFamily="18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bg-BG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764704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bg-BG" sz="3200" b="1" dirty="0" smtClean="0">
                <a:solidFill>
                  <a:srgbClr val="FF9900"/>
                </a:solidFill>
                <a:latin typeface="Garamond" pitchFamily="18" charset="0"/>
              </a:rPr>
              <a:t>Какво предлага “Арена </a:t>
            </a:r>
            <a:r>
              <a:rPr lang="bg-BG" sz="3200" b="1" dirty="0" err="1" smtClean="0">
                <a:solidFill>
                  <a:srgbClr val="FF9900"/>
                </a:solidFill>
                <a:latin typeface="Garamond" pitchFamily="18" charset="0"/>
              </a:rPr>
              <a:t>Асарел</a:t>
            </a:r>
            <a:r>
              <a:rPr lang="bg-BG" sz="3200" b="1" dirty="0" smtClean="0">
                <a:solidFill>
                  <a:srgbClr val="FF9900"/>
                </a:solidFill>
                <a:latin typeface="Garamond" pitchFamily="18" charset="0"/>
              </a:rPr>
              <a:t>”?</a:t>
            </a:r>
            <a:endParaRPr lang="bg-BG" sz="3200" b="1" dirty="0">
              <a:solidFill>
                <a:srgbClr val="FF9900"/>
              </a:solidFill>
              <a:latin typeface="Garamond" pitchFamily="18" charset="0"/>
            </a:endParaRPr>
          </a:p>
        </p:txBody>
      </p:sp>
      <p:sp>
        <p:nvSpPr>
          <p:cNvPr id="6151" name="Rectangle 8"/>
          <p:cNvSpPr>
            <a:spLocks noChangeArrowheads="1"/>
          </p:cNvSpPr>
          <p:nvPr/>
        </p:nvSpPr>
        <p:spPr bwMode="auto">
          <a:xfrm>
            <a:off x="468313" y="6246813"/>
            <a:ext cx="8280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bg-BG" sz="1000" i="1" dirty="0"/>
              <a:t>“Асарел-Медет” АД 						</a:t>
            </a:r>
            <a:endParaRPr lang="en-US" sz="1000" b="1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62BC2-1753-4636-B594-1E17A1392D4A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182428" name="Picture 156" descr="C:\Users\T.Naplatanov.ASAREL0\Desktop\Fitnes-Arena-Asarel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356992"/>
            <a:ext cx="7344816" cy="2399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/>
            <a:r>
              <a:rPr lang="bg-BG" sz="1600" dirty="0" smtClean="0"/>
              <a:t/>
            </a:r>
            <a:br>
              <a:rPr lang="bg-BG" sz="1600" dirty="0" smtClean="0"/>
            </a:br>
            <a:r>
              <a:rPr lang="bg-BG" sz="1800" dirty="0" smtClean="0"/>
              <a:t/>
            </a:r>
            <a:br>
              <a:rPr lang="bg-BG" sz="1800" dirty="0" smtClean="0"/>
            </a:br>
            <a:endParaRPr lang="en-US" sz="3800" dirty="0" smtClean="0">
              <a:solidFill>
                <a:schemeClr val="tx1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1196752"/>
            <a:ext cx="8496944" cy="496855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bg-BG" sz="2400" b="1" dirty="0" smtClean="0">
                <a:latin typeface="Garamond" pitchFamily="18" charset="0"/>
              </a:rPr>
              <a:t>“Арена </a:t>
            </a:r>
            <a:r>
              <a:rPr lang="bg-BG" sz="2400" b="1" dirty="0" err="1" smtClean="0">
                <a:latin typeface="Garamond" pitchFamily="18" charset="0"/>
              </a:rPr>
              <a:t>Асарел</a:t>
            </a:r>
            <a:r>
              <a:rPr lang="bg-BG" sz="2400" b="1" dirty="0" smtClean="0">
                <a:latin typeface="Garamond" pitchFamily="18" charset="0"/>
              </a:rPr>
              <a:t>” предлага възможности за провеждане на състезания от най-висок ранг в над 30 вида спорт. </a:t>
            </a:r>
            <a:r>
              <a:rPr lang="bg-BG" sz="2400" b="1" dirty="0" smtClean="0">
                <a:latin typeface="Garamond" pitchFamily="18" charset="0"/>
              </a:rPr>
              <a:t>Първото голямо състезание, проведено в залата от 19 до 23 август, е турнирът по тенис на маса от календара на Световната федерация “</a:t>
            </a:r>
            <a:r>
              <a:rPr lang="bg-BG" sz="2400" b="1" dirty="0" err="1" smtClean="0">
                <a:latin typeface="Garamond" pitchFamily="18" charset="0"/>
              </a:rPr>
              <a:t>Асарел</a:t>
            </a:r>
            <a:r>
              <a:rPr lang="bg-BG" sz="2400" b="1" dirty="0" smtClean="0">
                <a:latin typeface="Garamond" pitchFamily="18" charset="0"/>
              </a:rPr>
              <a:t> България </a:t>
            </a:r>
            <a:r>
              <a:rPr lang="bg-BG" sz="2400" b="1" dirty="0" err="1" smtClean="0">
                <a:latin typeface="Garamond" pitchFamily="18" charset="0"/>
              </a:rPr>
              <a:t>Оупън</a:t>
            </a:r>
            <a:r>
              <a:rPr lang="bg-BG" sz="2400" b="1" dirty="0" smtClean="0">
                <a:latin typeface="Garamond" pitchFamily="18" charset="0"/>
              </a:rPr>
              <a:t>”, в който се включиха 90 топ състезатели от 24 държави. </a:t>
            </a:r>
            <a:endParaRPr lang="bg-BG" sz="2400" b="1" dirty="0" smtClean="0">
              <a:latin typeface="Garamond" pitchFamily="18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bg-BG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620689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bg-BG" sz="3200" b="1" dirty="0" smtClean="0">
                <a:solidFill>
                  <a:srgbClr val="FF9900"/>
                </a:solidFill>
                <a:latin typeface="Garamond" pitchFamily="18" charset="0"/>
              </a:rPr>
              <a:t>Възможности </a:t>
            </a:r>
            <a:endParaRPr lang="bg-BG" sz="3200" b="1" dirty="0">
              <a:solidFill>
                <a:srgbClr val="FF9900"/>
              </a:solidFill>
              <a:latin typeface="Garamond" pitchFamily="18" charset="0"/>
            </a:endParaRPr>
          </a:p>
        </p:txBody>
      </p:sp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468313" y="6246813"/>
            <a:ext cx="8280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bg-BG" sz="1000" i="1" dirty="0"/>
              <a:t>						</a:t>
            </a:r>
            <a:endParaRPr lang="en-US" sz="1000" b="1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62BC2-1753-4636-B594-1E17A1392D4A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7325" name="Picture 157" descr="C:\Users\T.Naplatanov.ASAREL0\Desktop\arena asarel\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429000"/>
            <a:ext cx="4680520" cy="26299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5" y="620688"/>
            <a:ext cx="8353177" cy="864095"/>
          </a:xfrm>
        </p:spPr>
        <p:txBody>
          <a:bodyPr/>
          <a:lstStyle/>
          <a:p>
            <a:pPr eaLnBrk="1" hangingPunct="1"/>
            <a:r>
              <a:rPr lang="bg-BG" sz="1600" dirty="0" smtClean="0"/>
              <a:t/>
            </a:r>
            <a:br>
              <a:rPr lang="bg-BG" sz="1600" dirty="0" smtClean="0"/>
            </a:br>
            <a:r>
              <a:rPr lang="bg-BG" sz="1800" dirty="0" smtClean="0"/>
              <a:t/>
            </a:r>
            <a:br>
              <a:rPr lang="bg-BG" sz="1800" dirty="0" smtClean="0"/>
            </a:br>
            <a:endParaRPr lang="en-US" sz="3800" dirty="0" smtClean="0">
              <a:solidFill>
                <a:schemeClr val="tx1"/>
              </a:solidFill>
            </a:endParaRP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bg-BG"/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323850" y="1661735"/>
            <a:ext cx="8820150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bg-BG" sz="2000" b="1" dirty="0" smtClean="0">
                <a:latin typeface="+mj-lt"/>
              </a:rPr>
              <a:t>На разположение на състезателите , зрителите  и посетителите на “Арена </a:t>
            </a:r>
            <a:r>
              <a:rPr lang="bg-BG" sz="2000" b="1" dirty="0" err="1" smtClean="0">
                <a:latin typeface="+mj-lt"/>
              </a:rPr>
              <a:t>Асарел</a:t>
            </a:r>
            <a:r>
              <a:rPr lang="bg-BG" sz="2000" b="1" dirty="0" smtClean="0">
                <a:latin typeface="+mj-lt"/>
              </a:rPr>
              <a:t>” е уютен ресторант със 180 места и открита тераса, разположена над езеро с водни атракции и уникална гледка към пеещите фонтани, които нямат аналог в България. През зимата езерото чрез </a:t>
            </a:r>
            <a:r>
              <a:rPr lang="bg-BG" sz="2000" b="1" dirty="0" err="1" smtClean="0">
                <a:latin typeface="+mj-lt"/>
              </a:rPr>
              <a:t>ледогенератор</a:t>
            </a:r>
            <a:r>
              <a:rPr lang="bg-BG" sz="2000" b="1" dirty="0" smtClean="0">
                <a:latin typeface="+mj-lt"/>
              </a:rPr>
              <a:t> ще се превърне в ледена пързалка. Залата разполага още с лоби бар, музей на спорта и спортен магазин.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bg-BG" sz="2000" b="1" dirty="0" smtClean="0">
              <a:latin typeface="+mj-lt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bg-BG" sz="2000" b="1" dirty="0" smtClean="0">
              <a:latin typeface="+mj-lt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bg-BG" sz="2000" b="1" dirty="0" smtClean="0">
              <a:latin typeface="+mj-lt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bg-BG" sz="2000" b="1" dirty="0" smtClean="0">
              <a:latin typeface="+mj-lt"/>
            </a:endParaRPr>
          </a:p>
        </p:txBody>
      </p:sp>
      <p:sp>
        <p:nvSpPr>
          <p:cNvPr id="8198" name="Rectangle 10"/>
          <p:cNvSpPr>
            <a:spLocks noChangeArrowheads="1"/>
          </p:cNvSpPr>
          <p:nvPr/>
        </p:nvSpPr>
        <p:spPr bwMode="auto">
          <a:xfrm>
            <a:off x="0" y="981075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bg-BG" sz="3200" b="1" dirty="0" smtClean="0">
                <a:solidFill>
                  <a:srgbClr val="FF9900"/>
                </a:solidFill>
                <a:latin typeface="Garamond" pitchFamily="18" charset="0"/>
              </a:rPr>
              <a:t>Удобство и комфорт</a:t>
            </a:r>
            <a:endParaRPr lang="bg-BG" sz="3200" b="1" dirty="0">
              <a:solidFill>
                <a:srgbClr val="FF9900"/>
              </a:solidFill>
              <a:latin typeface="Garamond" pitchFamily="18" charset="0"/>
            </a:endParaRPr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468313" y="6246813"/>
            <a:ext cx="8280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bg-BG" sz="1000" i="1" dirty="0"/>
              <a:t>“Асарел-Медет” АД 						</a:t>
            </a:r>
            <a:endParaRPr lang="en-US" sz="1000" b="1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62BC2-1753-4636-B594-1E17A1392D4A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pic>
        <p:nvPicPr>
          <p:cNvPr id="8353" name="Picture 161" descr="C:\Users\T.Naplatanov.ASAREL0\Desktop\arena asarel\font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645024"/>
            <a:ext cx="7416824" cy="23959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10343</TotalTime>
  <Words>459</Words>
  <Application>Microsoft Office PowerPoint</Application>
  <PresentationFormat>On-screen Show (4:3)</PresentationFormat>
  <Paragraphs>67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Edge</vt:lpstr>
      <vt:lpstr>Slide 1</vt:lpstr>
      <vt:lpstr>  </vt:lpstr>
      <vt:lpstr>  </vt:lpstr>
      <vt:lpstr>  </vt:lpstr>
      <vt:lpstr>  </vt:lpstr>
      <vt:lpstr>  </vt:lpstr>
      <vt:lpstr>  </vt:lpstr>
      <vt:lpstr>  </vt:lpstr>
      <vt:lpstr>  </vt:lpstr>
      <vt:lpstr>Slide 10</vt:lpstr>
    </vt:vector>
  </TitlesOfParts>
  <Company>Asarel-Medet JSC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Корпоративната  социална отговорност  в нова Европа   ДОБРИ ПРАКТИКИ НА МЕСТНО НИВО</dc:title>
  <dc:creator>user</dc:creator>
  <cp:lastModifiedBy>Tomi Naplatanov</cp:lastModifiedBy>
  <cp:revision>819</cp:revision>
  <cp:lastPrinted>2013-11-28T12:46:56Z</cp:lastPrinted>
  <dcterms:created xsi:type="dcterms:W3CDTF">2007-10-03T10:21:17Z</dcterms:created>
  <dcterms:modified xsi:type="dcterms:W3CDTF">2015-09-28T12:55:22Z</dcterms:modified>
</cp:coreProperties>
</file>