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259" r:id="rId2"/>
    <p:sldId id="273" r:id="rId3"/>
    <p:sldId id="281" r:id="rId4"/>
    <p:sldId id="274" r:id="rId5"/>
    <p:sldId id="275" r:id="rId6"/>
    <p:sldId id="276" r:id="rId7"/>
    <p:sldId id="280" r:id="rId8"/>
    <p:sldId id="27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92832F5-EA01-48E5-B403-87E193F50680}">
          <p14:sldIdLst>
            <p14:sldId id="259"/>
            <p14:sldId id="273"/>
          </p14:sldIdLst>
        </p14:section>
        <p14:section name="Project Overview" id="{087866C3-7028-482C-8D34-6BF5363FBD75}">
          <p14:sldIdLst>
            <p14:sldId id="281"/>
            <p14:sldId id="274"/>
            <p14:sldId id="275"/>
            <p14:sldId id="276"/>
            <p14:sldId id="280"/>
            <p14:sldId id="278"/>
          </p14:sldIdLst>
        </p14:section>
        <p14:section name="Status Update" id="{521DEF98-8796-4632-831A-16252E9A6054}">
          <p14:sldIdLst/>
        </p14:section>
        <p14:section name="Timeline" id="{CF24EBA6-C924-424D-AC31-A4B9992A87E0}">
          <p14:sldIdLst/>
        </p14:section>
        <p14:section name="Next Steps and Action Items" id="{C24C98EC-938D-4034-8DB8-5E8DBF16E3CB}">
          <p14:sldIdLst/>
        </p14:section>
        <p14:section name="Appendix" id="{E35CCD6A-2288-476E-BC93-C75323AE1F3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32779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35" autoAdjust="0"/>
    <p:restoredTop sz="88187" autoAdjust="0"/>
  </p:normalViewPr>
  <p:slideViewPr>
    <p:cSldViewPr>
      <p:cViewPr varScale="1">
        <p:scale>
          <a:sx n="95" d="100"/>
          <a:sy n="95" d="100"/>
        </p:scale>
        <p:origin x="-174" y="-96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2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План 31 Сглобяеми конструкции е основана през 1998г.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Фирмата предлага конструктивни решения и инженерни услуги при изграждането на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складове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административни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сгради, търговски и промишлени предприятия, небостъргачи.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Наши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възложители са Луфтханза Техник София, Билла, Практикер, Карфур, Софарма АД, Аурубис България, Балканфарма Дупница и много други.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Луфтханза Техник Груп</a:t>
            </a:r>
            <a:r>
              <a:rPr lang="ru-RU" dirty="0" smtClean="0">
                <a:effectLst/>
              </a:rPr>
              <a:t> е световен лидер в основния ремонт и поддържка на самолети, самолетни компоненти и двигатели.</a:t>
            </a:r>
          </a:p>
          <a:p>
            <a:r>
              <a:rPr lang="ru-RU" dirty="0" smtClean="0">
                <a:effectLst/>
              </a:rPr>
              <a:t>Подразделението на Луфтханза Техник в България отваря врати през 2008 год. Разположена на Летище София</a:t>
            </a:r>
            <a:r>
              <a:rPr lang="ru-RU" b="1" dirty="0" smtClean="0">
                <a:effectLst/>
              </a:rPr>
              <a:t> Луфтханза Техник София</a:t>
            </a:r>
            <a:r>
              <a:rPr lang="ru-RU" dirty="0" smtClean="0">
                <a:effectLst/>
              </a:rPr>
              <a:t> е на път да се превърне в най-голямата компания, предлагаща основен ремонт и поддържка </a:t>
            </a:r>
            <a:r>
              <a:rPr lang="bg-BG" dirty="0" smtClean="0">
                <a:effectLst/>
              </a:rPr>
              <a:t>на</a:t>
            </a:r>
            <a:r>
              <a:rPr lang="bg-BG" baseline="0" dirty="0" smtClean="0">
                <a:effectLst/>
              </a:rPr>
              <a:t> самолети </a:t>
            </a:r>
            <a:r>
              <a:rPr lang="ru-RU" dirty="0" smtClean="0">
                <a:effectLst/>
              </a:rPr>
              <a:t>на Балканския полуостров, както и в един от най-важните авиационни центрове за поддържка в Европа.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159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>
                <a:latin typeface="Times New Roman Cyr" panose="02020603050405020304" pitchFamily="18" charset="-52"/>
              </a:rPr>
              <a:t>Съществуващият т.н Хангар 3 е със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стоманена зална конструкция с размери в план 100/60м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.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Изграден е от два модула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с размери 50х60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, носени от по две прътови рамки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 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 конзола на ригела 42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отвор 18м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. </a:t>
            </a:r>
            <a:r>
              <a:rPr lang="bg-BG" sz="1200" b="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При преустройството се предвиждаше хангарът да се раздели на две части с разделителна стена и да се монтира  по един 5</a:t>
            </a:r>
            <a:r>
              <a:rPr lang="bg-BG" sz="1200" b="0" kern="1200" baseline="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 </a:t>
            </a:r>
            <a:r>
              <a:rPr lang="bg-BG" sz="1200" b="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тонен кран във всяка половина. По тази причина, както и поради завишените нормативни</a:t>
            </a:r>
            <a:r>
              <a:rPr lang="bg-BG" sz="1200" b="0" kern="1200" baseline="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 натоварвания от сняг се </a:t>
            </a:r>
            <a:r>
              <a:rPr lang="bg-BG" sz="1200" b="0" kern="1200" dirty="0" smtClean="0">
                <a:solidFill>
                  <a:schemeClr val="tx1"/>
                </a:solidFill>
                <a:effectLst/>
                <a:latin typeface="Times New Roman Cyr" panose="02020603050405020304" pitchFamily="18" charset="-52"/>
                <a:ea typeface="+mn-ea"/>
                <a:cs typeface="+mn-cs"/>
              </a:rPr>
              <a:t>наложи усилване и промяна на конструктивната схема на определени носещи елементи.</a:t>
            </a:r>
            <a:endParaRPr lang="ru-RU" sz="1200" b="0" kern="1200" dirty="0" smtClean="0">
              <a:solidFill>
                <a:schemeClr val="tx1"/>
              </a:solidFill>
              <a:effectLst/>
              <a:latin typeface="Times New Roman Cyr" panose="02020603050405020304" pitchFamily="18" charset="-52"/>
              <a:ea typeface="+mn-ea"/>
              <a:cs typeface="+mn-cs"/>
            </a:endParaRPr>
          </a:p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южната фасада на хангара съществуваше двуетажна монолитна сграда с частичен сутерен. Конструкцията на сградата е скелетна, монолитна, изпълнена на три секции с носещи стоманобетонови колони и греди. Подовата конструкция се състои от монтажни подови елементи с кухини.</a:t>
            </a:r>
            <a:r>
              <a:rPr lang="bg-BG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Наложи се усилване на сградата чрез допълнително изграждане на стоманобетонови шайби, усилване на колони и греди със стоманени носещи елементи, както и изпълнение на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замонолитваща стоманобетонова плоча над съществуващите монтажни подови панели.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93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Реконструираният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Хангар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на Луфтханза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представлява комплексно съоръжение с 2 линии за извършване на “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чекове” 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боядисване на самолети от среден клас с максимална разпереност на крилата 50м.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Комплексът включва още цехове - работилници за различните видове операции по ремонта на съставните части на самолетите,  складове за материали,  резервни части и инструменти, технически, битови и административни помещения. Съответно съществуващата п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рилежащата двуетажна сграда е реконструирана в офиси, конферентни зали на второ ниво и работилници на кота 0. В новоизградената сглобяема стоманобетонова пристройка са поместени работилници, зона за боядисване на самолетни части и склад.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93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Проектът за втория хангар на Луфтханза включва</a:t>
            </a:r>
            <a:r>
              <a:rPr lang="bg-BG" baseline="0" dirty="0" smtClean="0"/>
              <a:t> реконструкция на съществуващият хангар и неговото разширение, с цел изграждане на 2 линии за ремонт на самолети. Построиха се и две сгради в обема на хангара за офиси и инструментални помещения. Двата хангара 2 и 3 се свързаха със сграда на три етажа, в която се разположиха работилници на кота 0, кухня със столова на второ ниво и офиси на трето ниво. Сградите в комплекса се свързани с коридори на всички нива за функционалност и удобство на служителите.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21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Последният хангар от комплекса на Луфтханза е </a:t>
            </a:r>
            <a:r>
              <a:rPr lang="bg-BG" dirty="0" smtClean="0"/>
              <a:t>Хангар 1А е с размери в план 45/54м и височина</a:t>
            </a:r>
            <a:r>
              <a:rPr lang="bg-BG" baseline="0" dirty="0" smtClean="0"/>
              <a:t> 19м. </a:t>
            </a:r>
            <a:r>
              <a:rPr lang="bg-BG" baseline="0" dirty="0" smtClean="0"/>
              <a:t>Това е изцяло новопроектиран хангар.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Конструкцията му се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състои от сглобяеми стоманобетонови колони и стоманена покривна конструкция от ферми, греди и столици.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Хангара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</a:t>
            </a:r>
            <a:r>
              <a:rPr lang="bg-BG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една линия за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ежедневно обслужване на самолети – преглед, смяна на консумативи, двигатели и други части, както и дребни ремонтни  работи. </a:t>
            </a: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обема на хангара се изгради едноетажна стоманобетонова постройка с технически помещения и офиси за административния персонал.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655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dirty="0" smtClean="0"/>
              <a:t>Понастоящем работещият комплекс на Луфтханза</a:t>
            </a:r>
            <a:r>
              <a:rPr lang="bg-BG" baseline="0" dirty="0" smtClean="0"/>
              <a:t> Техник София включва </a:t>
            </a:r>
            <a:r>
              <a:rPr lang="bg-BG" sz="1200" dirty="0" smtClean="0">
                <a:latin typeface="Times New Roman Cyr" panose="02020603050405020304" pitchFamily="18" charset="-52"/>
              </a:rPr>
              <a:t>3 хангара с общо 5 линии за ремонт и боядисване на самолети, свързани с общ транспортен коридор.</a:t>
            </a:r>
            <a:r>
              <a:rPr lang="bg-BG" sz="1200" baseline="0" dirty="0" smtClean="0">
                <a:latin typeface="Times New Roman Cyr" panose="02020603050405020304" pitchFamily="18" charset="-52"/>
              </a:rPr>
              <a:t> В допълнително изградените сгради към комплекса се помещават </a:t>
            </a:r>
            <a:r>
              <a:rPr lang="bg-BG" sz="1200" dirty="0" smtClean="0">
                <a:latin typeface="Times New Roman Cyr" panose="02020603050405020304" pitchFamily="18" charset="-52"/>
              </a:rPr>
              <a:t>работилници, складове, офиси и заседателни зали, кухня със столова</a:t>
            </a:r>
            <a:r>
              <a:rPr lang="bg-BG" sz="1200" baseline="0" dirty="0" smtClean="0">
                <a:latin typeface="Times New Roman Cyr" panose="02020603050405020304" pitchFamily="18" charset="-52"/>
              </a:rPr>
              <a:t> и </a:t>
            </a:r>
            <a:r>
              <a:rPr lang="bg-BG" sz="1200" dirty="0" smtClean="0">
                <a:latin typeface="Times New Roman Cyr" panose="02020603050405020304" pitchFamily="18" charset="-52"/>
              </a:rPr>
              <a:t>обслужващи помещения. Изградени бяха и площадкови съоръжения като трафопост, склад за опасни отпадъци, КПП с паркинг</a:t>
            </a:r>
            <a:r>
              <a:rPr lang="bg-BG" sz="1200" baseline="0" dirty="0" smtClean="0">
                <a:latin typeface="Times New Roman Cyr" panose="02020603050405020304" pitchFamily="18" charset="-52"/>
              </a:rPr>
              <a:t> и т.н. Застроената площ на целия комплекс е около 18 600м</a:t>
            </a:r>
            <a:r>
              <a:rPr lang="bg-BG" sz="1200" baseline="30000" dirty="0" smtClean="0">
                <a:latin typeface="Times New Roman Cyr" panose="02020603050405020304" pitchFamily="18" charset="-52"/>
              </a:rPr>
              <a:t>2</a:t>
            </a:r>
            <a:r>
              <a:rPr lang="bg-BG" sz="1200" baseline="0" dirty="0" smtClean="0">
                <a:latin typeface="Times New Roman Cyr" panose="02020603050405020304" pitchFamily="18" charset="-52"/>
              </a:rPr>
              <a:t>, а разгънатата около 23 500м</a:t>
            </a:r>
            <a:r>
              <a:rPr lang="bg-BG" sz="1200" baseline="30000" dirty="0" smtClean="0">
                <a:latin typeface="Times New Roman Cyr" panose="02020603050405020304" pitchFamily="18" charset="-52"/>
              </a:rPr>
              <a:t>2</a:t>
            </a:r>
            <a:r>
              <a:rPr lang="bg-BG" sz="1200" baseline="0" dirty="0" smtClean="0">
                <a:latin typeface="Times New Roman Cyr" panose="02020603050405020304" pitchFamily="18" charset="-52"/>
              </a:rPr>
              <a:t>.</a:t>
            </a:r>
            <a:endParaRPr lang="bg-BG" sz="1200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7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000" y="1295400"/>
            <a:ext cx="901373" cy="901373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1200" y="1905000"/>
            <a:ext cx="1240461" cy="1240461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2209800"/>
            <a:ext cx="1828800" cy="1828800"/>
          </a:xfrm>
          <a:prstGeom prst="ellipse">
            <a:avLst/>
          </a:prstGeom>
          <a:ln>
            <a:noFill/>
          </a:ln>
          <a:effectLst>
            <a:outerShdw blurRad="292100" dist="76200" dir="2700000" algn="tl" rotWithShape="0">
              <a:srgbClr val="333333">
                <a:alpha val="5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9948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1066799"/>
            <a:ext cx="1979920" cy="2013807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2158D-428B-4987-8B28-745A2AFA1252}" type="datetimeFigureOut">
              <a:rPr lang="en-US" smtClean="0"/>
              <a:t>10/13/2015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hyperlink" Target="http://www.plan31bg.com/" TargetMode="External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31bg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18000">
              <a:schemeClr val="bg1">
                <a:tint val="80000"/>
                <a:satMod val="300000"/>
                <a:lumMod val="0"/>
                <a:lumOff val="100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81896" y="228600"/>
            <a:ext cx="8733504" cy="457199"/>
          </a:xfrm>
        </p:spPr>
        <p:txBody>
          <a:bodyPr>
            <a:noAutofit/>
          </a:bodyPr>
          <a:lstStyle/>
          <a:p>
            <a:r>
              <a:rPr lang="bg-BG" b="1" dirty="0" smtClean="0">
                <a:latin typeface="Times New Roman Cyr" panose="02020603050405020304" pitchFamily="18" charset="-52"/>
              </a:rPr>
              <a:t>План 31 Сглобяеми конструкции ООД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5882984"/>
            <a:ext cx="194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100" dirty="0" smtClean="0">
                <a:latin typeface="Calibri" panose="020F0502020204030204" pitchFamily="34" charset="0"/>
              </a:rPr>
              <a:t>1407 София, ул. „Персенк” 11</a:t>
            </a:r>
            <a:endParaRPr lang="en-US" sz="1100" dirty="0">
              <a:latin typeface="Calibri" panose="020F0502020204030204" pitchFamily="34" charset="0"/>
            </a:endParaRPr>
          </a:p>
          <a:p>
            <a:r>
              <a:rPr lang="bg-BG" sz="1100" dirty="0" smtClean="0">
                <a:latin typeface="Calibri" panose="020F0502020204030204" pitchFamily="34" charset="0"/>
              </a:rPr>
              <a:t>тел</a:t>
            </a:r>
            <a:r>
              <a:rPr lang="bg-BG" sz="1100" dirty="0">
                <a:latin typeface="Calibri" panose="020F0502020204030204" pitchFamily="34" charset="0"/>
              </a:rPr>
              <a:t>. (02) </a:t>
            </a:r>
            <a:r>
              <a:rPr lang="bg-BG" sz="1100" dirty="0" smtClean="0">
                <a:latin typeface="Calibri" panose="020F0502020204030204" pitchFamily="34" charset="0"/>
              </a:rPr>
              <a:t>4409329      </a:t>
            </a:r>
          </a:p>
          <a:p>
            <a:r>
              <a:rPr lang="bg-BG" sz="1100" dirty="0">
                <a:latin typeface="Calibri" panose="020F0502020204030204" pitchFamily="34" charset="0"/>
              </a:rPr>
              <a:t>e-mail: mk2@plan31bg.com</a:t>
            </a:r>
            <a:endParaRPr lang="bg-BG" sz="1100" dirty="0">
              <a:latin typeface="Calibri" panose="020F0502020204030204" pitchFamily="34" charset="0"/>
              <a:hlinkClick r:id="rId5"/>
            </a:endParaRPr>
          </a:p>
          <a:p>
            <a:r>
              <a:rPr lang="bg-BG" sz="1100" dirty="0" smtClean="0">
                <a:latin typeface="Calibri" panose="020F0502020204030204" pitchFamily="34" charset="0"/>
                <a:hlinkClick r:id="rId5"/>
              </a:rPr>
              <a:t>http</a:t>
            </a:r>
            <a:r>
              <a:rPr lang="bg-BG" sz="1100" dirty="0">
                <a:latin typeface="Calibri" panose="020F0502020204030204" pitchFamily="34" charset="0"/>
                <a:hlinkClick r:id="rId5"/>
              </a:rPr>
              <a:t>://www.plan31bg.com</a:t>
            </a:r>
            <a:r>
              <a:rPr lang="bg-BG" sz="1100" dirty="0" smtClean="0">
                <a:latin typeface="Calibri" panose="020F0502020204030204" pitchFamily="34" charset="0"/>
                <a:hlinkClick r:id="rId5"/>
              </a:rPr>
              <a:t>/</a:t>
            </a:r>
            <a:endParaRPr lang="en-US" sz="1100" dirty="0">
              <a:latin typeface="Calibri" panose="020F050202020403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6" y="4293900"/>
            <a:ext cx="3249423" cy="225834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06" y="849480"/>
            <a:ext cx="2104819" cy="318911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797" y="849481"/>
            <a:ext cx="3642603" cy="2046119"/>
          </a:xfrm>
          <a:prstGeom prst="rect">
            <a:avLst/>
          </a:prstGeom>
        </p:spPr>
      </p:pic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6553200" y="851939"/>
            <a:ext cx="2154411" cy="381000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dirty="0" smtClean="0">
                <a:latin typeface="Times New Roman Cyr" panose="02020603050405020304" pitchFamily="18" charset="-52"/>
              </a:rPr>
              <a:t>Контролна кула на Летище София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dirty="0" smtClean="0">
                <a:latin typeface="Times New Roman Cyr" panose="02020603050405020304" pitchFamily="18" charset="-52"/>
              </a:rPr>
              <a:t>Офиси и склад за търговия на едро с лекарствени продукти на Софарма Трейдинг АД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dirty="0" smtClean="0">
                <a:latin typeface="Times New Roman Cyr" panose="02020603050405020304" pitchFamily="18" charset="-52"/>
              </a:rPr>
              <a:t>Бизнес център Софарма – Литекс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dirty="0" smtClean="0">
                <a:latin typeface="Times New Roman Cyr" panose="02020603050405020304" pitchFamily="18" charset="-52"/>
              </a:rPr>
              <a:t>Комини за киселинни инсталации 120м / 140м, Пирдоп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672" y="3200400"/>
            <a:ext cx="2514728" cy="335184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000">
              <a:srgbClr val="FFFFFF"/>
            </a:gs>
            <a:gs pos="32000">
              <a:schemeClr val="bg1"/>
            </a:gs>
            <a:gs pos="95422">
              <a:srgbClr val="232779"/>
            </a:gs>
            <a:gs pos="100000">
              <a:srgbClr val="7D8496"/>
            </a:gs>
            <a:gs pos="58000">
              <a:schemeClr val="bg1"/>
            </a:gs>
            <a:gs pos="100000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505200"/>
            <a:ext cx="4572000" cy="30503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88" y="231058"/>
            <a:ext cx="5836237" cy="13945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6252" y="1828800"/>
            <a:ext cx="39624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Луфтханза Техник Груп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 световен лидер в основния ремонт и поддържка на самолети, самолетни компоненти и двигатели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Компанията е символ на високо качество и надеждност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Подразделението на Луфтханза Техник в България отваря врати през 2008 год. в подкрепа на бързоразвиващия се авиационен сектор. Разположена на Летище София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Луфтханза Техник София</a:t>
            </a:r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 на път да се превърне в най-голямата компания, предлагаща основен ремонт и поддържка на Балканския полуостров, както и в един от най-важните авиационни центрове за поддържка в Европа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0521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81896" y="152400"/>
            <a:ext cx="6447504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bg-BG" sz="2800" b="1" dirty="0" smtClean="0">
                <a:latin typeface="Times New Roman Cyr" panose="02020603050405020304" pitchFamily="18" charset="-52"/>
              </a:rPr>
              <a:t>Реконструкция на Хангар 3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797" y="3962400"/>
            <a:ext cx="4227080" cy="25600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54" y="900436"/>
            <a:ext cx="5310854" cy="2812624"/>
          </a:xfrm>
          <a:prstGeom prst="rect">
            <a:avLst/>
          </a:prstGeom>
        </p:spPr>
      </p:pic>
      <p:sp>
        <p:nvSpPr>
          <p:cNvPr id="11" name="Subtitle 19"/>
          <p:cNvSpPr txBox="1">
            <a:spLocks/>
          </p:cNvSpPr>
          <p:nvPr/>
        </p:nvSpPr>
        <p:spPr>
          <a:xfrm>
            <a:off x="270154" y="761999"/>
            <a:ext cx="2154411" cy="11643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12" name="Subtitle 19"/>
          <p:cNvSpPr txBox="1">
            <a:spLocks/>
          </p:cNvSpPr>
          <p:nvPr/>
        </p:nvSpPr>
        <p:spPr>
          <a:xfrm>
            <a:off x="270154" y="761999"/>
            <a:ext cx="2154411" cy="381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15" name="Subtitle 19"/>
          <p:cNvSpPr txBox="1">
            <a:spLocks/>
          </p:cNvSpPr>
          <p:nvPr/>
        </p:nvSpPr>
        <p:spPr>
          <a:xfrm>
            <a:off x="6451892" y="900436"/>
            <a:ext cx="2244212" cy="27579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600" dirty="0" smtClean="0">
                <a:latin typeface="Times New Roman Cyr" panose="02020603050405020304" pitchFamily="18" charset="-52"/>
              </a:rPr>
              <a:t>Съществуващ хангар с размери 60/100м</a:t>
            </a:r>
            <a:r>
              <a:rPr lang="en-US" sz="1600" dirty="0" smtClean="0">
                <a:latin typeface="Times New Roman Cyr" panose="02020603050405020304" pitchFamily="18" charset="-52"/>
              </a:rPr>
              <a:t> </a:t>
            </a:r>
            <a:r>
              <a:rPr lang="bg-BG" sz="1600" dirty="0" smtClean="0">
                <a:latin typeface="Times New Roman Cyr" panose="02020603050405020304" pitchFamily="18" charset="-52"/>
              </a:rPr>
              <a:t>и конзола на ригела 42м</a:t>
            </a: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r>
              <a:rPr lang="bg-BG" sz="1600" dirty="0" smtClean="0">
                <a:latin typeface="Times New Roman Cyr" panose="02020603050405020304" pitchFamily="18" charset="-52"/>
              </a:rPr>
              <a:t>Прилежаща двуетажна монолитна сграда с частичен сутерен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53" y="3962400"/>
            <a:ext cx="3413441" cy="2560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1625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81896" y="152400"/>
            <a:ext cx="6447504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bg-BG" sz="2800" b="1" dirty="0" smtClean="0">
                <a:latin typeface="Times New Roman Cyr" panose="02020603050405020304" pitchFamily="18" charset="-52"/>
              </a:rPr>
              <a:t>Реконструкция на Хангар 3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11" name="Subtitle 19"/>
          <p:cNvSpPr txBox="1">
            <a:spLocks/>
          </p:cNvSpPr>
          <p:nvPr/>
        </p:nvSpPr>
        <p:spPr>
          <a:xfrm>
            <a:off x="270154" y="761999"/>
            <a:ext cx="2154411" cy="11643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12" name="Subtitle 19"/>
          <p:cNvSpPr txBox="1">
            <a:spLocks/>
          </p:cNvSpPr>
          <p:nvPr/>
        </p:nvSpPr>
        <p:spPr>
          <a:xfrm>
            <a:off x="270154" y="761999"/>
            <a:ext cx="2154411" cy="381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15" name="Subtitle 19"/>
          <p:cNvSpPr txBox="1">
            <a:spLocks/>
          </p:cNvSpPr>
          <p:nvPr/>
        </p:nvSpPr>
        <p:spPr>
          <a:xfrm>
            <a:off x="265238" y="3195483"/>
            <a:ext cx="3422780" cy="6194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9" y="2787515"/>
            <a:ext cx="5119235" cy="38394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12" y="4707228"/>
            <a:ext cx="2559617" cy="19197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12" y="872530"/>
            <a:ext cx="4368800" cy="3276600"/>
          </a:xfrm>
          <a:prstGeom prst="rect">
            <a:avLst/>
          </a:prstGeom>
        </p:spPr>
      </p:pic>
      <p:sp>
        <p:nvSpPr>
          <p:cNvPr id="9" name="Subtitle 19"/>
          <p:cNvSpPr txBox="1">
            <a:spLocks/>
          </p:cNvSpPr>
          <p:nvPr/>
        </p:nvSpPr>
        <p:spPr>
          <a:xfrm>
            <a:off x="5181600" y="900436"/>
            <a:ext cx="3747634" cy="1887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600" dirty="0" smtClean="0">
                <a:latin typeface="Times New Roman Cyr" panose="02020603050405020304" pitchFamily="18" charset="-52"/>
              </a:rPr>
              <a:t>Хангар 3 на </a:t>
            </a:r>
            <a:r>
              <a:rPr lang="bg-BG" sz="1600" dirty="0">
                <a:latin typeface="Times New Roman Cyr" panose="02020603050405020304" pitchFamily="18" charset="-52"/>
              </a:rPr>
              <a:t>Луфтханза с 2 линии за </a:t>
            </a:r>
            <a:r>
              <a:rPr lang="ru-RU" sz="1600" dirty="0">
                <a:latin typeface="Times New Roman Cyr" panose="02020603050405020304" pitchFamily="18" charset="-52"/>
              </a:rPr>
              <a:t>”</a:t>
            </a:r>
            <a:r>
              <a:rPr lang="en-US" sz="1600" dirty="0">
                <a:latin typeface="Times New Roman Cyr" panose="02020603050405020304" pitchFamily="18" charset="-52"/>
              </a:rPr>
              <a:t>D</a:t>
            </a:r>
            <a:r>
              <a:rPr lang="bg-BG" sz="1600" dirty="0">
                <a:latin typeface="Times New Roman Cyr" panose="02020603050405020304" pitchFamily="18" charset="-52"/>
              </a:rPr>
              <a:t> чекове</a:t>
            </a:r>
            <a:r>
              <a:rPr lang="ru-RU" sz="1600" dirty="0">
                <a:latin typeface="Times New Roman Cyr" panose="02020603050405020304" pitchFamily="18" charset="-52"/>
              </a:rPr>
              <a:t>”</a:t>
            </a:r>
            <a:r>
              <a:rPr lang="bg-BG" sz="1600" dirty="0">
                <a:latin typeface="Times New Roman Cyr" panose="02020603050405020304" pitchFamily="18" charset="-52"/>
              </a:rPr>
              <a:t> и боядисване на </a:t>
            </a:r>
            <a:r>
              <a:rPr lang="bg-BG" sz="1600" dirty="0" smtClean="0">
                <a:latin typeface="Times New Roman Cyr" panose="02020603050405020304" pitchFamily="18" charset="-52"/>
              </a:rPr>
              <a:t>самолети</a:t>
            </a:r>
          </a:p>
          <a:p>
            <a:endParaRPr lang="bg-BG" sz="1600" dirty="0" smtClean="0">
              <a:latin typeface="Times New Roman Cyr" panose="02020603050405020304" pitchFamily="18" charset="-52"/>
            </a:endParaRPr>
          </a:p>
          <a:p>
            <a:r>
              <a:rPr lang="bg-BG" sz="1600" dirty="0" smtClean="0">
                <a:latin typeface="Times New Roman Cyr" panose="02020603050405020304" pitchFamily="18" charset="-52"/>
              </a:rPr>
              <a:t>Реконструкция на съществуваща сграда и нова сглобяема стоманобетонова пристройка за офиси и работилници</a:t>
            </a:r>
            <a:endParaRPr lang="bg-BG" sz="1600" dirty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8642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BCBCB"/>
            </a:gs>
            <a:gs pos="0">
              <a:srgbClr val="5F5F5F"/>
            </a:gs>
            <a:gs pos="0">
              <a:schemeClr val="bg1">
                <a:lumMod val="75000"/>
              </a:schemeClr>
            </a:gs>
            <a:gs pos="47000">
              <a:srgbClr val="FFFFFF"/>
            </a:gs>
            <a:gs pos="100000">
              <a:srgbClr val="B2B2B2"/>
            </a:gs>
            <a:gs pos="100000">
              <a:srgbClr val="292929"/>
            </a:gs>
            <a:gs pos="100000">
              <a:srgbClr val="777777"/>
            </a:gs>
            <a:gs pos="100000">
              <a:schemeClr val="bg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81896" y="228600"/>
            <a:ext cx="8200104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bg-BG" sz="2800" b="1" dirty="0" smtClean="0">
                <a:latin typeface="Times New Roman Cyr" panose="02020603050405020304" pitchFamily="18" charset="-52"/>
              </a:rPr>
              <a:t>Реконструкция и разширение на Хангар 2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968" y="3163794"/>
            <a:ext cx="6553200" cy="36942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2" y="798873"/>
            <a:ext cx="3153230" cy="23649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495" y="798870"/>
            <a:ext cx="5424673" cy="2364923"/>
          </a:xfrm>
          <a:prstGeom prst="rect">
            <a:avLst/>
          </a:prstGeom>
        </p:spPr>
      </p:pic>
      <p:sp>
        <p:nvSpPr>
          <p:cNvPr id="6" name="Subtitle 19"/>
          <p:cNvSpPr txBox="1">
            <a:spLocks/>
          </p:cNvSpPr>
          <p:nvPr/>
        </p:nvSpPr>
        <p:spPr>
          <a:xfrm>
            <a:off x="304802" y="3715497"/>
            <a:ext cx="2276166" cy="259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Реконструкция</a:t>
            </a:r>
            <a:r>
              <a:rPr lang="en-US" sz="1600" dirty="0" smtClean="0">
                <a:latin typeface="Times New Roman Cyr" panose="02020603050405020304" pitchFamily="18" charset="-52"/>
              </a:rPr>
              <a:t> </a:t>
            </a:r>
            <a:r>
              <a:rPr lang="bg-BG" sz="1600" dirty="0" smtClean="0">
                <a:latin typeface="Times New Roman Cyr" panose="02020603050405020304" pitchFamily="18" charset="-52"/>
              </a:rPr>
              <a:t>и разширение на Хангар 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Сгради в обема на хангара за офиси и инструментални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Многофункционал-на сграда между Хангар 3 и Хангар 2</a:t>
            </a: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algn="just"/>
            <a:endParaRPr lang="bg-BG" sz="1600" dirty="0" smtClean="0">
              <a:latin typeface="Times New Roman Cyr" panose="02020603050405020304" pitchFamily="18" charset="-5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201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0">
              <a:srgbClr val="7D8496"/>
            </a:gs>
            <a:gs pos="42000">
              <a:srgbClr val="E6E6E6"/>
            </a:gs>
            <a:gs pos="100000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3474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81896" y="76200"/>
            <a:ext cx="4923504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bg-BG" sz="2800" b="1" dirty="0" smtClean="0">
                <a:latin typeface="Times New Roman Cyr" panose="02020603050405020304" pitchFamily="18" charset="-52"/>
              </a:rPr>
              <a:t>Хангар 1А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962399"/>
            <a:ext cx="3887455" cy="2915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9" y="3979768"/>
            <a:ext cx="3841135" cy="288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01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81896" y="304800"/>
            <a:ext cx="8657304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r>
              <a:rPr lang="bg-BG" sz="2500" b="1" dirty="0" smtClean="0">
                <a:latin typeface="Times New Roman Cyr" panose="02020603050405020304" pitchFamily="18" charset="-52"/>
              </a:rPr>
              <a:t>Работещият комплекс на Луфтханза Техник София</a:t>
            </a:r>
            <a:endParaRPr lang="en-US" sz="2500" b="1" dirty="0"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5385"/>
          <a:stretch/>
        </p:blipFill>
        <p:spPr>
          <a:xfrm>
            <a:off x="2819400" y="1059930"/>
            <a:ext cx="8046720" cy="1920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22130"/>
            <a:ext cx="3999272" cy="2999454"/>
          </a:xfrm>
          <a:prstGeom prst="rect">
            <a:avLst/>
          </a:prstGeom>
        </p:spPr>
      </p:pic>
      <p:sp>
        <p:nvSpPr>
          <p:cNvPr id="9" name="Subtitle 19"/>
          <p:cNvSpPr txBox="1">
            <a:spLocks/>
          </p:cNvSpPr>
          <p:nvPr/>
        </p:nvSpPr>
        <p:spPr>
          <a:xfrm>
            <a:off x="277761" y="1075840"/>
            <a:ext cx="2438400" cy="205890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3 хангара с общо 5 линии за ремонт и боядисване на самолети, свързани с общ транспортен коридор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работилници, складове, офиси и заседателни зали, кухня със столова</a:t>
            </a:r>
          </a:p>
          <a:p>
            <a:endParaRPr lang="en-US" dirty="0"/>
          </a:p>
        </p:txBody>
      </p:sp>
      <p:sp>
        <p:nvSpPr>
          <p:cNvPr id="10" name="Subtitle 19"/>
          <p:cNvSpPr txBox="1">
            <a:spLocks/>
          </p:cNvSpPr>
          <p:nvPr/>
        </p:nvSpPr>
        <p:spPr>
          <a:xfrm>
            <a:off x="4620343" y="3602898"/>
            <a:ext cx="4218857" cy="26379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Самостоятелни </a:t>
            </a:r>
            <a:r>
              <a:rPr lang="bg-BG" sz="1600" dirty="0">
                <a:latin typeface="Times New Roman Cyr" panose="02020603050405020304" pitchFamily="18" charset="-52"/>
              </a:rPr>
              <a:t>сгради</a:t>
            </a:r>
            <a:r>
              <a:rPr lang="ru-RU" sz="1600" dirty="0">
                <a:latin typeface="Times New Roman Cyr" panose="02020603050405020304" pitchFamily="18" charset="-52"/>
              </a:rPr>
              <a:t>, </a:t>
            </a:r>
            <a:r>
              <a:rPr lang="bg-BG" sz="1600" dirty="0">
                <a:latin typeface="Times New Roman Cyr" panose="02020603050405020304" pitchFamily="18" charset="-52"/>
              </a:rPr>
              <a:t>разположени в обема на </a:t>
            </a:r>
            <a:r>
              <a:rPr lang="bg-BG" sz="1600" dirty="0" smtClean="0">
                <a:latin typeface="Times New Roman Cyr" panose="02020603050405020304" pitchFamily="18" charset="-52"/>
              </a:rPr>
              <a:t>хангарите, служещи </a:t>
            </a:r>
            <a:r>
              <a:rPr lang="bg-BG" sz="1600" dirty="0">
                <a:latin typeface="Times New Roman Cyr" panose="02020603050405020304" pitchFamily="18" charset="-52"/>
              </a:rPr>
              <a:t>за работилници, </a:t>
            </a:r>
            <a:r>
              <a:rPr lang="bg-BG" sz="1600" dirty="0" smtClean="0">
                <a:latin typeface="Times New Roman Cyr" panose="02020603050405020304" pitchFamily="18" charset="-52"/>
              </a:rPr>
              <a:t>инструментални, </a:t>
            </a:r>
            <a:r>
              <a:rPr lang="bg-BG" sz="1600" dirty="0">
                <a:latin typeface="Times New Roman Cyr" panose="02020603050405020304" pitchFamily="18" charset="-52"/>
              </a:rPr>
              <a:t>офиси и обслужващи помещения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Times New Roman Cyr" panose="02020603050405020304" pitchFamily="18" charset="-52"/>
              </a:rPr>
              <a:t>Площадкови сгради и обслужващи съоръжения като трафопост, склад за опасни отпадъци, КПП с паркинг и т.н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>
                <a:latin typeface="Times New Roman Cyr" panose="02020603050405020304" pitchFamily="18" charset="-52"/>
              </a:rPr>
              <a:t>Застроена площ 18 607 м</a:t>
            </a:r>
            <a:r>
              <a:rPr lang="bg-BG" sz="1600" baseline="30000" dirty="0">
                <a:latin typeface="Times New Roman Cyr" panose="02020603050405020304" pitchFamily="18" charset="-52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bg-BG" sz="1600" dirty="0">
                <a:latin typeface="Times New Roman Cyr" panose="02020603050405020304" pitchFamily="18" charset="-52"/>
              </a:rPr>
              <a:t>Разгъната застроена площ 23 469 м</a:t>
            </a:r>
            <a:r>
              <a:rPr lang="bg-BG" sz="1600" baseline="30000" dirty="0">
                <a:latin typeface="Times New Roman Cyr" panose="02020603050405020304" pitchFamily="18" charset="-52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35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lumMod val="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228598" y="2394515"/>
            <a:ext cx="8581103" cy="5334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cap="none">
                <a:solidFill>
                  <a:schemeClr val="tx1"/>
                </a:solidFill>
                <a:latin typeface="Georgia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bg-BG" sz="2800" b="1" dirty="0" smtClean="0">
                <a:latin typeface="Times New Roman Cyr" panose="02020603050405020304" pitchFamily="18" charset="-52"/>
              </a:rPr>
              <a:t>БЛАГОДАРЯ ЗА ВНИМАНИЕТО</a:t>
            </a:r>
            <a:endParaRPr lang="en-US" sz="2800" b="1" dirty="0">
              <a:latin typeface="Arial Black" panose="020B0A04020102020204" pitchFamily="34" charset="0"/>
            </a:endParaRPr>
          </a:p>
        </p:txBody>
      </p:sp>
      <p:sp>
        <p:nvSpPr>
          <p:cNvPr id="6" name="Subtitle 19"/>
          <p:cNvSpPr txBox="1">
            <a:spLocks/>
          </p:cNvSpPr>
          <p:nvPr/>
        </p:nvSpPr>
        <p:spPr>
          <a:xfrm>
            <a:off x="3505200" y="2927915"/>
            <a:ext cx="2154411" cy="3810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dirty="0" smtClean="0">
              <a:latin typeface="Times New Roman Cyr" panose="02020603050405020304" pitchFamily="18" charset="-5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bg-BG" dirty="0" smtClean="0">
              <a:latin typeface="Times New Roman Cyr" panose="02020603050405020304" pitchFamily="18" charset="-52"/>
            </a:endParaRPr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599" y="3352800"/>
            <a:ext cx="85811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>
                <a:latin typeface="Times New Roman Cyr" panose="02020603050405020304" pitchFamily="18" charset="-52"/>
              </a:rPr>
              <a:t>и</a:t>
            </a:r>
            <a:r>
              <a:rPr lang="bg-BG" sz="2000" dirty="0" smtClean="0">
                <a:latin typeface="Times New Roman Cyr" panose="02020603050405020304" pitchFamily="18" charset="-52"/>
              </a:rPr>
              <a:t>нж. Мартин Костов</a:t>
            </a:r>
          </a:p>
          <a:p>
            <a:pPr algn="ctr"/>
            <a:endParaRPr lang="bg-BG" dirty="0" smtClean="0">
              <a:latin typeface="Times New Roman Cyr" panose="02020603050405020304" pitchFamily="18" charset="-52"/>
            </a:endParaRPr>
          </a:p>
          <a:p>
            <a:pPr algn="ctr"/>
            <a:endParaRPr lang="bg-BG" dirty="0" smtClean="0">
              <a:latin typeface="Times New Roman Cyr" panose="02020603050405020304" pitchFamily="18" charset="-52"/>
            </a:endParaRPr>
          </a:p>
          <a:p>
            <a:pPr algn="ctr"/>
            <a:r>
              <a:rPr lang="bg-BG" sz="1600" dirty="0">
                <a:latin typeface="Times New Roman Cyr" panose="02020603050405020304" pitchFamily="18" charset="-52"/>
              </a:rPr>
              <a:t>1407 София, ул. „Персенк” 11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bg-BG" sz="1600" dirty="0">
                <a:latin typeface="Times New Roman Cyr" panose="02020603050405020304" pitchFamily="18" charset="-52"/>
              </a:rPr>
              <a:t>тел. (02) </a:t>
            </a:r>
            <a:r>
              <a:rPr lang="bg-BG" sz="1600" dirty="0" smtClean="0">
                <a:latin typeface="Times New Roman Cyr" panose="02020603050405020304" pitchFamily="18" charset="-52"/>
              </a:rPr>
              <a:t>44093</a:t>
            </a:r>
            <a:r>
              <a:rPr lang="en-US" sz="1600" dirty="0" smtClean="0">
                <a:latin typeface="Times New Roman Cyr" panose="02020603050405020304" pitchFamily="18" charset="-52"/>
              </a:rPr>
              <a:t>29</a:t>
            </a:r>
            <a:r>
              <a:rPr lang="bg-BG" sz="1600" dirty="0">
                <a:latin typeface="Times New Roman Cyr" panose="02020603050405020304" pitchFamily="18" charset="-52"/>
              </a:rPr>
              <a:t>	      </a:t>
            </a:r>
          </a:p>
          <a:p>
            <a:pPr algn="ctr"/>
            <a:r>
              <a:rPr lang="bg-BG" sz="1600" dirty="0">
                <a:latin typeface="Times New Roman Cyr" panose="02020603050405020304" pitchFamily="18" charset="-52"/>
              </a:rPr>
              <a:t>e-mail: mk2@plan31bg.com</a:t>
            </a:r>
            <a:endParaRPr lang="bg-BG" sz="1600" dirty="0">
              <a:latin typeface="Times New Roman Cyr" panose="02020603050405020304" pitchFamily="18" charset="-52"/>
              <a:hlinkClick r:id="rId3"/>
            </a:endParaRPr>
          </a:p>
          <a:p>
            <a:pPr algn="ctr"/>
            <a:r>
              <a:rPr lang="bg-BG" sz="1600" dirty="0">
                <a:latin typeface="Times New Roman Cyr" panose="02020603050405020304" pitchFamily="18" charset="-52"/>
                <a:hlinkClick r:id="rId3"/>
              </a:rPr>
              <a:t>http://www.plan31bg.com/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2014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ProjectStatusReport</Template>
  <TotalTime>0</TotalTime>
  <Words>1018</Words>
  <Application>Microsoft Office PowerPoint</Application>
  <PresentationFormat>On-screen Show (4:3)</PresentationFormat>
  <Paragraphs>76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Project Status Report</vt:lpstr>
      <vt:lpstr>План 31 Сглобяеми конструкции ООД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2015-09-28T06:39:15Z</dcterms:created>
  <dcterms:modified xsi:type="dcterms:W3CDTF">2015-10-13T07:14:56Z</dcterms:modified>
</cp:coreProperties>
</file>