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0" r:id="rId10"/>
    <p:sldMasterId id="2147483792" r:id="rId11"/>
    <p:sldMasterId id="2147483804" r:id="rId12"/>
    <p:sldMasterId id="2147483816" r:id="rId13"/>
    <p:sldMasterId id="2147483828" r:id="rId14"/>
    <p:sldMasterId id="2147483840" r:id="rId15"/>
    <p:sldMasterId id="2147483852" r:id="rId16"/>
  </p:sldMasterIdLst>
  <p:sldIdLst>
    <p:sldId id="273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74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268" r:id="rId43"/>
    <p:sldId id="303" r:id="rId44"/>
    <p:sldId id="304" r:id="rId45"/>
    <p:sldId id="305" r:id="rId46"/>
    <p:sldId id="306" r:id="rId47"/>
    <p:sldId id="307" r:id="rId48"/>
    <p:sldId id="272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1623" autoAdjust="0"/>
  </p:normalViewPr>
  <p:slideViewPr>
    <p:cSldViewPr>
      <p:cViewPr>
        <p:scale>
          <a:sx n="78" d="100"/>
          <a:sy n="78" d="100"/>
        </p:scale>
        <p:origin x="-2574" y="-7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slide" Target="slides/slide26.xml"/><Relationship Id="rId47" Type="http://schemas.openxmlformats.org/officeDocument/2006/relationships/slide" Target="slides/slide31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3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slide" Target="slides/slide28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slide" Target="slides/slide27.xml"/><Relationship Id="rId48" Type="http://schemas.openxmlformats.org/officeDocument/2006/relationships/slide" Target="slides/slide32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slide" Target="slides/slide30.xml"/><Relationship Id="rId20" Type="http://schemas.openxmlformats.org/officeDocument/2006/relationships/slide" Target="slides/slide4.xml"/><Relationship Id="rId41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49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7763860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04918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516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93937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13266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9711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53177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43460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03552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548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2142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0141265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9827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2951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19892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02349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40500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57740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21058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464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61350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24850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43548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42108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54932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26115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3585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925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39264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88478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078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73577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22598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35954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62524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122012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12139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9408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94264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04494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40474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357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3364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89889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36167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24338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2769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1303786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07322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4643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64337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91909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927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88589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73656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40433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63505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42284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29411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9237900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90256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774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29165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638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23563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21500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50407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29627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09939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91558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53143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2961568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04043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3169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15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75687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62489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47444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05753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67892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86830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42532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874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3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080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9359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0355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594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984257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8344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3215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7410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9506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5836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274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8081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8386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4433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3963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836811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5661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0299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8051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1328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246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5880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746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0534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2511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096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8864778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4461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11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0568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297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0961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3233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2443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333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9771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3245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035005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2479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8497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151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24855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1559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88057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44643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3761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920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0151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291872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6783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786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92270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21791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68275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62944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17969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48148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09009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40220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867897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03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5347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50588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1337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75708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89125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70237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61927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80315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64769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 за редакция стил подзагл. обр.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73152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25553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9452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70425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73433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96341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51482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30716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bg-BG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Щракнете върху иконата, за да добавите картина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76942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47831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86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4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20E3E53-3DA2-4EA4-88B9-ECE2FAB4447C}" type="datetimeFigureOut">
              <a:rPr lang="en-US" smtClean="0"/>
              <a:t>7/8/2015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446D556-14AD-4590-B897-E5C512EB57F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700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4798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20E3E53-3DA2-4EA4-88B9-ECE2FAB4447C}" type="datetimeFigureOut">
              <a:rPr lang="en-US" smtClean="0">
                <a:solidFill>
                  <a:srgbClr val="465E9C"/>
                </a:solidFill>
              </a:rPr>
              <a:pPr/>
              <a:t>7/8/2015</a:t>
            </a:fld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446D556-14AD-4590-B897-E5C512EB57F8}" type="slidenum">
              <a:rPr lang="en-US" smtClean="0">
                <a:solidFill>
                  <a:srgbClr val="465E9C"/>
                </a:solidFill>
              </a:rPr>
              <a:pPr/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964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0090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5954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4155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8833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8390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627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8522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1212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9585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295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8045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bg-BG" smtClean="0"/>
              <a:t>Редакт. стил загл. образец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Щракнете, за да редактирате стиловете на текста в образеца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E44B59-70E6-4A07-9C0B-C8BDA490F97E}" type="datetimeFigureOut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8.7.2015 г.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D982F04-0ADF-437E-8051-998E7AE4FC70}" type="slidenum">
              <a:rPr lang="bg-BG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bg-BG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8932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0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6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6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s\Pictures\gerg-dobrich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75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488832" cy="540060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/>
              <a:t/>
            </a:r>
            <a:br>
              <a:rPr lang="bg-BG" sz="2800" b="1" dirty="0"/>
            </a:br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/>
              <a:t/>
            </a:r>
            <a:br>
              <a:rPr lang="bg-BG" sz="2800" b="1" dirty="0"/>
            </a:br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/>
              <a:t/>
            </a:r>
            <a:br>
              <a:rPr lang="bg-BG" sz="2800" b="1" dirty="0"/>
            </a:br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РАМКА ЗА РАЗРАБОТВАНЕ И ИЗПЪЛНЕНИЕ НА СТРАТЕГИЯ ЗА УСТОЙЧИВО УПРАВЛЕНИЕ НА ОТПАДЪЦИТЕ НА МЕСТНО НИВО 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52936" y="5797482"/>
            <a:ext cx="7200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41438" indent="-1341438"/>
            <a:r>
              <a:rPr lang="bg-BG" sz="1100" dirty="0" smtClean="0"/>
              <a:t>09.07.2015г. „Устойчиво управление на общинските отпадъци: добри практики от Франция и България“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08948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808"/>
            <a:ext cx="7056784" cy="4248472"/>
          </a:xfrm>
        </p:spPr>
        <p:txBody>
          <a:bodyPr>
            <a:normAutofit fontScale="92500" lnSpcReduction="10000"/>
          </a:bodyPr>
          <a:lstStyle/>
          <a:p>
            <a:r>
              <a:rPr lang="bg-BG" dirty="0" smtClean="0"/>
              <a:t>2003г. – Потенциален бъдещ проект „Мерки за управление на отпадъците – регион Добрич“</a:t>
            </a:r>
          </a:p>
          <a:p>
            <a:r>
              <a:rPr lang="bg-BG" dirty="0" smtClean="0"/>
              <a:t>2005г. – 2007г. – предпроектни проучвания, определяне на площадки за изграждане на елементите на регионалната система – депо и една претоварна станция</a:t>
            </a:r>
          </a:p>
          <a:p>
            <a:r>
              <a:rPr lang="bg-BG" dirty="0" smtClean="0"/>
              <a:t>2006г. – учредяване на СНЦ </a:t>
            </a:r>
            <a:r>
              <a:rPr lang="bg-BG" dirty="0" smtClean="0"/>
              <a:t>„</a:t>
            </a:r>
            <a:r>
              <a:rPr lang="bg-BG" dirty="0"/>
              <a:t>У</a:t>
            </a:r>
            <a:r>
              <a:rPr lang="bg-BG" dirty="0" smtClean="0"/>
              <a:t>правление </a:t>
            </a:r>
            <a:r>
              <a:rPr lang="bg-BG" dirty="0" smtClean="0"/>
              <a:t>на отпадъците – регион Добрич“</a:t>
            </a:r>
          </a:p>
          <a:p>
            <a:r>
              <a:rPr lang="bg-BG" dirty="0" smtClean="0"/>
              <a:t>2008г. – решение по ОВОС</a:t>
            </a:r>
          </a:p>
          <a:p>
            <a:r>
              <a:rPr lang="bg-BG" dirty="0" smtClean="0"/>
              <a:t>2010г. – изменение на инвестиционното предложение и включване на още една претоварна станция в обхвата на проекта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6"/>
            <a:ext cx="907175" cy="964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95736" y="980728"/>
            <a:ext cx="6293625" cy="598029"/>
          </a:xfrm>
        </p:spPr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bg-BG" sz="1400" b="1" cap="small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ПРОЕКТ </a:t>
            </a:r>
            <a:r>
              <a:rPr lang="ru-RU" sz="1400" b="1" cap="small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№ </a:t>
            </a:r>
            <a:r>
              <a:rPr lang="bg-BG" sz="1400" b="1" cap="small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DIR 5112122-13-81</a:t>
            </a:r>
            <a:r>
              <a:rPr lang="bg-BG" sz="1400" b="1" cap="small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1400" b="1" cap="small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“</a:t>
            </a:r>
            <a:r>
              <a:rPr lang="ru-RU" sz="1400" b="1" cap="small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Изграждане на регионална система за управление на отпадъците в регион Добрич”</a:t>
            </a:r>
            <a:r>
              <a:rPr lang="bg-BG" sz="14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/>
            </a:r>
            <a:br>
              <a:rPr lang="bg-BG" sz="14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</a:br>
            <a:endParaRPr lang="bg-BG" sz="14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2060848"/>
            <a:ext cx="7056784" cy="38884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bg-BG" dirty="0" smtClean="0"/>
              <a:t>2012г. – подписване на Договора за предоставяне на безвъзмездна финансова помощ от ОП „Околна среда 2007-2013г.“</a:t>
            </a:r>
          </a:p>
          <a:p>
            <a:pPr marL="0" indent="0">
              <a:buNone/>
            </a:pPr>
            <a:r>
              <a:rPr lang="ru-RU" dirty="0"/>
              <a:t>Бенефициент по проект „Изграждане на регионална система за управление на отпадъците в регион </a:t>
            </a:r>
            <a:r>
              <a:rPr lang="ru-RU" dirty="0" smtClean="0"/>
              <a:t>Добрич</a:t>
            </a:r>
            <a:r>
              <a:rPr lang="bg-BG" dirty="0" smtClean="0"/>
              <a:t>“ </a:t>
            </a:r>
            <a:r>
              <a:rPr lang="ru-RU" dirty="0" smtClean="0"/>
              <a:t>е </a:t>
            </a:r>
            <a:r>
              <a:rPr lang="ru-RU" dirty="0"/>
              <a:t>Община </a:t>
            </a:r>
            <a:r>
              <a:rPr lang="ru-RU" dirty="0" smtClean="0"/>
              <a:t>Добрич </a:t>
            </a:r>
            <a:r>
              <a:rPr lang="ru-RU" dirty="0"/>
              <a:t>в партньорство с Община Добричка, Община Тервел, Община Каварна, Община Балчик, Община Шабла, Община Генерал Тошево, Община Крушари, Община Никола Козлево и СНЦ „Управление на отпадъците – Регион Добрич”. 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36712"/>
            <a:ext cx="6472237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494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3362" y="2420888"/>
            <a:ext cx="7272808" cy="360040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Обща </a:t>
            </a:r>
            <a:r>
              <a:rPr lang="ru-RU" b="1" dirty="0"/>
              <a:t>стойност на </a:t>
            </a:r>
            <a:r>
              <a:rPr lang="ru-RU" b="1" dirty="0" smtClean="0"/>
              <a:t>проекта: </a:t>
            </a:r>
            <a:r>
              <a:rPr lang="ru-RU" b="1" dirty="0"/>
              <a:t>38 877 375,67 лв. </a:t>
            </a:r>
          </a:p>
          <a:p>
            <a:pPr marL="0" indent="0">
              <a:buNone/>
            </a:pPr>
            <a:r>
              <a:rPr lang="ru-RU" dirty="0" smtClean="0"/>
              <a:t>Сума </a:t>
            </a:r>
            <a:r>
              <a:rPr lang="ru-RU" dirty="0"/>
              <a:t>на </a:t>
            </a:r>
            <a:r>
              <a:rPr lang="ru-RU" dirty="0" smtClean="0"/>
              <a:t>БФП: </a:t>
            </a:r>
            <a:r>
              <a:rPr lang="ru-RU" dirty="0"/>
              <a:t>36 933 506,89 лв., от които </a:t>
            </a:r>
            <a:endParaRPr lang="ru-RU" dirty="0" smtClean="0"/>
          </a:p>
          <a:p>
            <a:r>
              <a:rPr lang="ru-RU" dirty="0" smtClean="0"/>
              <a:t>85</a:t>
            </a:r>
            <a:r>
              <a:rPr lang="ru-RU" dirty="0"/>
              <a:t>% </a:t>
            </a:r>
            <a:r>
              <a:rPr lang="ru-RU" dirty="0" smtClean="0"/>
              <a:t>- 31 </a:t>
            </a:r>
            <a:r>
              <a:rPr lang="ru-RU" dirty="0"/>
              <a:t>393 480,85 лв. от </a:t>
            </a:r>
            <a:r>
              <a:rPr lang="ru-RU" dirty="0" smtClean="0"/>
              <a:t>ЕФРР </a:t>
            </a:r>
            <a:r>
              <a:rPr lang="ru-RU" dirty="0"/>
              <a:t>и </a:t>
            </a:r>
            <a:endParaRPr lang="ru-RU" dirty="0" smtClean="0"/>
          </a:p>
          <a:p>
            <a:r>
              <a:rPr lang="ru-RU" dirty="0" smtClean="0"/>
              <a:t>5 </a:t>
            </a:r>
            <a:r>
              <a:rPr lang="ru-RU" dirty="0"/>
              <a:t>540 026,04 лв. национално съфинансиране от Държавния бюджет на Република България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Собствено </a:t>
            </a:r>
            <a:r>
              <a:rPr lang="ru-RU" dirty="0"/>
              <a:t>участие на деветте общини партньори по </a:t>
            </a:r>
            <a:r>
              <a:rPr lang="ru-RU" dirty="0" smtClean="0"/>
              <a:t>проекта - 1 </a:t>
            </a:r>
            <a:r>
              <a:rPr lang="ru-RU" dirty="0"/>
              <a:t>943 868,78лв.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36712"/>
            <a:ext cx="6472237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97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:\Depo final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5303546" cy="316835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212976"/>
            <a:ext cx="5688632" cy="3217126"/>
          </a:xfrm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6444208" y="908720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Териториален обхват на регион Добрич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72768" y="4653136"/>
            <a:ext cx="3045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/>
              <a:t>Елементи на регионалната система за управление на отпадъците:</a:t>
            </a:r>
          </a:p>
          <a:p>
            <a:pPr marL="342900" indent="-342900">
              <a:buAutoNum type="arabicPeriod"/>
            </a:pPr>
            <a:r>
              <a:rPr lang="bg-BG" sz="1600" dirty="0" smtClean="0"/>
              <a:t>РД Стожер</a:t>
            </a:r>
          </a:p>
          <a:p>
            <a:pPr marL="342900" indent="-342900">
              <a:buAutoNum type="arabicPeriod"/>
            </a:pPr>
            <a:r>
              <a:rPr lang="bg-BG" sz="1600" dirty="0" smtClean="0"/>
              <a:t>ПСО Балчик</a:t>
            </a:r>
          </a:p>
          <a:p>
            <a:pPr marL="342900" indent="-342900">
              <a:buAutoNum type="arabicPeriod"/>
            </a:pPr>
            <a:r>
              <a:rPr lang="bg-BG" sz="1600" dirty="0" smtClean="0"/>
              <a:t>ПСО Тервел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7307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7488832" cy="1008112"/>
          </a:xfrm>
        </p:spPr>
        <p:txBody>
          <a:bodyPr>
            <a:normAutofit/>
          </a:bodyPr>
          <a:lstStyle/>
          <a:p>
            <a:r>
              <a:rPr lang="bg-BG" sz="1700" dirty="0" smtClean="0">
                <a:latin typeface="+mn-lt"/>
              </a:rPr>
              <a:t>Претоварна станция за отпадъци Балчик</a:t>
            </a:r>
            <a:br>
              <a:rPr lang="bg-BG" sz="1700" dirty="0" smtClean="0">
                <a:latin typeface="+mn-lt"/>
              </a:rPr>
            </a:br>
            <a:r>
              <a:rPr lang="bg-BG" sz="1700" dirty="0" smtClean="0">
                <a:latin typeface="+mn-lt"/>
              </a:rPr>
              <a:t>ще обслужва общините Балчик, Каварна и Шабла, в рамките на регионалната система за управление на от</a:t>
            </a:r>
            <a:r>
              <a:rPr lang="bg-BG" sz="1700" dirty="0">
                <a:latin typeface="+mn-lt"/>
              </a:rPr>
              <a:t>п</a:t>
            </a:r>
            <a:r>
              <a:rPr lang="bg-BG" sz="1700" dirty="0" smtClean="0">
                <a:latin typeface="+mn-lt"/>
              </a:rPr>
              <a:t>адъците в регион Добрич</a:t>
            </a:r>
            <a:endParaRPr lang="bg-BG" sz="1700" dirty="0">
              <a:latin typeface="+mn-lt"/>
            </a:endParaRPr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3" y="1916832"/>
            <a:ext cx="7404114" cy="4104456"/>
          </a:xfrm>
        </p:spPr>
      </p:pic>
    </p:spTree>
    <p:extLst>
      <p:ext uri="{BB962C8B-B14F-4D97-AF65-F5344CB8AC3E}">
        <p14:creationId xmlns:p14="http://schemas.microsoft.com/office/powerpoint/2010/main" val="276258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18856" cy="1498178"/>
          </a:xfrm>
        </p:spPr>
        <p:txBody>
          <a:bodyPr/>
          <a:lstStyle/>
          <a:p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414"/>
            <a:ext cx="5112568" cy="3111358"/>
          </a:xfrm>
        </p:spPr>
      </p:pic>
      <p:sp>
        <p:nvSpPr>
          <p:cNvPr id="3" name="Правоъгълник 2"/>
          <p:cNvSpPr/>
          <p:nvPr/>
        </p:nvSpPr>
        <p:spPr>
          <a:xfrm>
            <a:off x="5436096" y="332656"/>
            <a:ext cx="3707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prstClr val="white"/>
                </a:solidFill>
                <a:latin typeface="+mj-lt"/>
              </a:rPr>
              <a:t>Теренът на площадката е в </a:t>
            </a:r>
          </a:p>
          <a:p>
            <a:r>
              <a:rPr lang="bg-BG" dirty="0" smtClean="0">
                <a:solidFill>
                  <a:prstClr val="white"/>
                </a:solidFill>
                <a:latin typeface="+mj-lt"/>
              </a:rPr>
              <a:t>местността Момчил, </a:t>
            </a:r>
          </a:p>
          <a:p>
            <a:r>
              <a:rPr lang="bg-BG" dirty="0" smtClean="0">
                <a:solidFill>
                  <a:prstClr val="white"/>
                </a:solidFill>
                <a:latin typeface="+mj-lt"/>
              </a:rPr>
              <a:t>на около 6 км. от град Балчик,</a:t>
            </a:r>
          </a:p>
          <a:p>
            <a:r>
              <a:rPr lang="bg-BG" dirty="0">
                <a:solidFill>
                  <a:prstClr val="white"/>
                </a:solidFill>
                <a:latin typeface="+mj-lt"/>
              </a:rPr>
              <a:t>ю</a:t>
            </a:r>
            <a:r>
              <a:rPr lang="bg-BG" dirty="0" smtClean="0">
                <a:solidFill>
                  <a:prstClr val="white"/>
                </a:solidFill>
                <a:latin typeface="+mj-lt"/>
              </a:rPr>
              <a:t>жно от пътя Дуранкулак – Варна.</a:t>
            </a:r>
          </a:p>
          <a:p>
            <a:endParaRPr lang="bg-BG" dirty="0">
              <a:solidFill>
                <a:prstClr val="white"/>
              </a:solidFill>
              <a:latin typeface="+mj-lt"/>
            </a:endParaRPr>
          </a:p>
          <a:p>
            <a:r>
              <a:rPr lang="bg-BG" dirty="0" smtClean="0">
                <a:solidFill>
                  <a:prstClr val="white"/>
                </a:solidFill>
                <a:latin typeface="+mj-lt"/>
              </a:rPr>
              <a:t>Заобиколен е от земеделски земи и кариери.</a:t>
            </a:r>
            <a:endParaRPr lang="bg-BG" dirty="0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1026" name="Picture 2" descr="D:\Documents\Documents\Old_PC\PROEKT\PUBLICHNOST_Stojer\Depo final\balchik ps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068960"/>
            <a:ext cx="5004048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90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-4114800" y="692696"/>
            <a:ext cx="8229600" cy="1143000"/>
          </a:xfrm>
        </p:spPr>
        <p:txBody>
          <a:bodyPr/>
          <a:lstStyle/>
          <a:p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99" y="0"/>
            <a:ext cx="5245671" cy="3528392"/>
          </a:xfrm>
        </p:spPr>
      </p:pic>
      <p:pic>
        <p:nvPicPr>
          <p:cNvPr id="4098" name="Picture 2" descr="H:\Depo final\snimki\1\IMG_99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75894"/>
            <a:ext cx="6012160" cy="338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авоъгълник 2"/>
          <p:cNvSpPr/>
          <p:nvPr/>
        </p:nvSpPr>
        <p:spPr>
          <a:xfrm>
            <a:off x="0" y="4232731"/>
            <a:ext cx="338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white"/>
                </a:solidFill>
                <a:latin typeface="+mj-lt"/>
              </a:rPr>
              <a:t>И</a:t>
            </a:r>
            <a:r>
              <a:rPr lang="ru-RU" dirty="0" smtClean="0">
                <a:solidFill>
                  <a:prstClr val="white"/>
                </a:solidFill>
                <a:latin typeface="+mj-lt"/>
              </a:rPr>
              <a:t>нсталацията </a:t>
            </a:r>
            <a:r>
              <a:rPr lang="ru-RU" dirty="0">
                <a:solidFill>
                  <a:prstClr val="white"/>
                </a:solidFill>
                <a:latin typeface="+mj-lt"/>
              </a:rPr>
              <a:t>за сепариране на материали за </a:t>
            </a:r>
            <a:r>
              <a:rPr lang="ru-RU" dirty="0" smtClean="0">
                <a:solidFill>
                  <a:prstClr val="white"/>
                </a:solidFill>
                <a:latin typeface="+mj-lt"/>
              </a:rPr>
              <a:t>рециклиране е </a:t>
            </a:r>
            <a:r>
              <a:rPr lang="ru-RU" dirty="0">
                <a:solidFill>
                  <a:prstClr val="white"/>
                </a:solidFill>
                <a:latin typeface="+mj-lt"/>
              </a:rPr>
              <a:t>с капацитет до 11 000 </a:t>
            </a:r>
            <a:r>
              <a:rPr lang="ru-RU" dirty="0" smtClean="0">
                <a:solidFill>
                  <a:prstClr val="white"/>
                </a:solidFill>
                <a:latin typeface="+mj-lt"/>
              </a:rPr>
              <a:t>т./</a:t>
            </a:r>
            <a:r>
              <a:rPr lang="ru-RU" dirty="0">
                <a:solidFill>
                  <a:prstClr val="white"/>
                </a:solidFill>
                <a:latin typeface="+mj-lt"/>
              </a:rPr>
              <a:t>год. </a:t>
            </a:r>
            <a:endParaRPr lang="bg-BG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5" name="Правоъгълник 4"/>
          <p:cNvSpPr/>
          <p:nvPr/>
        </p:nvSpPr>
        <p:spPr>
          <a:xfrm>
            <a:off x="5220072" y="332656"/>
            <a:ext cx="3923928" cy="2062103"/>
          </a:xfrm>
          <a:prstGeom prst="rect">
            <a:avLst/>
          </a:prstGeom>
        </p:spPr>
        <p:style>
          <a:lnRef idx="0">
            <a:schemeClr val="accent2"/>
          </a:lnRef>
          <a:fillRef idx="1003">
            <a:schemeClr val="dk1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white"/>
                </a:solidFill>
                <a:latin typeface="+mj-lt"/>
              </a:rPr>
              <a:t>Съществено </a:t>
            </a:r>
            <a:r>
              <a:rPr lang="ru-RU" sz="1600" dirty="0">
                <a:solidFill>
                  <a:prstClr val="white"/>
                </a:solidFill>
                <a:latin typeface="+mj-lt"/>
              </a:rPr>
              <a:t>за потока отпадъци на ПСО 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Балчик е </a:t>
            </a:r>
            <a:r>
              <a:rPr lang="ru-RU" sz="1600" dirty="0">
                <a:solidFill>
                  <a:prstClr val="white"/>
                </a:solidFill>
                <a:latin typeface="+mj-lt"/>
              </a:rPr>
              <a:t>това, че е богат на рециклируеми материали, 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генерираните </a:t>
            </a:r>
            <a:r>
              <a:rPr lang="ru-RU" sz="1600" dirty="0">
                <a:solidFill>
                  <a:prstClr val="white"/>
                </a:solidFill>
                <a:latin typeface="+mj-lt"/>
              </a:rPr>
              <a:t>отпадъци 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са с </a:t>
            </a:r>
            <a:r>
              <a:rPr lang="ru-RU" sz="1600" dirty="0">
                <a:solidFill>
                  <a:prstClr val="white"/>
                </a:solidFill>
                <a:latin typeface="+mj-lt"/>
              </a:rPr>
              <a:t>високо съдържание на хранителни, пластмасови и хартиени отпадъци и ниско съдържание на 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инертни материали.</a:t>
            </a:r>
            <a:endParaRPr lang="bg-BG" sz="1600" dirty="0">
              <a:solidFill>
                <a:prstClr val="white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5447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bg-BG" sz="2400" dirty="0" smtClean="0"/>
              <a:t>Площадка за зелено компостиране</a:t>
            </a:r>
            <a:endParaRPr lang="bg-BG" sz="2400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6847172" cy="2978713"/>
          </a:xfrm>
        </p:spPr>
      </p:pic>
      <p:pic>
        <p:nvPicPr>
          <p:cNvPr id="2050" name="Picture 2" descr="D:\Documents\Documents\Old_PC\PROEKT\PUBLICHNOST_Stojer\Depo final\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104" y="4365105"/>
            <a:ext cx="4130896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авоъгълник 4"/>
          <p:cNvSpPr/>
          <p:nvPr/>
        </p:nvSpPr>
        <p:spPr>
          <a:xfrm>
            <a:off x="323528" y="472514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+mj-lt"/>
              </a:rPr>
              <a:t>От постъпилите в ПСО отпадъци се очаква 1 647 т. да бъдат зелени отпадъци, които ще бъдат подложени на коммпостиране по открит способ (</a:t>
            </a:r>
            <a:r>
              <a:rPr lang="en-US" dirty="0" smtClean="0">
                <a:solidFill>
                  <a:prstClr val="white"/>
                </a:solidFill>
                <a:latin typeface="+mj-lt"/>
              </a:rPr>
              <a:t>Windrow). </a:t>
            </a:r>
          </a:p>
          <a:p>
            <a:r>
              <a:rPr lang="bg-BG" dirty="0" smtClean="0">
                <a:solidFill>
                  <a:prstClr val="white"/>
                </a:solidFill>
                <a:latin typeface="+mj-lt"/>
              </a:rPr>
              <a:t>Годишно на ПСО Балчик се очаква да се произвежда 802 т. </a:t>
            </a:r>
            <a:r>
              <a:rPr lang="bg-BG" dirty="0" err="1" smtClean="0">
                <a:solidFill>
                  <a:prstClr val="white"/>
                </a:solidFill>
                <a:latin typeface="+mj-lt"/>
              </a:rPr>
              <a:t>компост</a:t>
            </a:r>
            <a:r>
              <a:rPr lang="bg-BG" dirty="0" smtClean="0">
                <a:solidFill>
                  <a:prstClr val="white"/>
                </a:solidFill>
                <a:latin typeface="+mj-lt"/>
              </a:rPr>
              <a:t>.</a:t>
            </a:r>
            <a:endParaRPr lang="ru-RU" dirty="0">
              <a:solidFill>
                <a:prstClr val="white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488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r>
              <a:rPr lang="bg-BG" sz="2400" dirty="0" smtClean="0"/>
              <a:t>Претоварна станция за отпадъци Тервел</a:t>
            </a:r>
            <a:br>
              <a:rPr lang="bg-BG" sz="2400" dirty="0" smtClean="0"/>
            </a:br>
            <a:r>
              <a:rPr lang="bg-BG" sz="2400" dirty="0" smtClean="0"/>
              <a:t>ще обслужва общините Тервел и Никола Козлево в рамките на регионалната система за управление на отпадъците в регион Добрич. </a:t>
            </a:r>
            <a:endParaRPr lang="bg-BG" sz="2400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09" y="1772816"/>
            <a:ext cx="8229600" cy="4680520"/>
          </a:xfrm>
        </p:spPr>
      </p:pic>
    </p:spTree>
    <p:extLst>
      <p:ext uri="{BB962C8B-B14F-4D97-AF65-F5344CB8AC3E}">
        <p14:creationId xmlns:p14="http://schemas.microsoft.com/office/powerpoint/2010/main" val="399040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Контейнер за съдържание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33343"/>
            <a:ext cx="7581528" cy="4262527"/>
          </a:xfrm>
        </p:spPr>
      </p:pic>
      <p:sp>
        <p:nvSpPr>
          <p:cNvPr id="7" name="Правоъгълник 6"/>
          <p:cNvSpPr/>
          <p:nvPr/>
        </p:nvSpPr>
        <p:spPr>
          <a:xfrm>
            <a:off x="467544" y="44624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prstClr val="white"/>
                </a:solidFill>
                <a:latin typeface="+mj-lt"/>
              </a:rPr>
              <a:t>Площадката на 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ПСО </a:t>
            </a:r>
            <a:r>
              <a:rPr lang="ru-RU" sz="1600" dirty="0">
                <a:solidFill>
                  <a:prstClr val="white"/>
                </a:solidFill>
                <a:latin typeface="+mj-lt"/>
              </a:rPr>
              <a:t>Тервел е решена на две нива – на първо ниво ще се извършва движението и разтоварването на камионите в бункера на пресата. </a:t>
            </a:r>
            <a:endParaRPr lang="ru-RU" sz="1600" dirty="0" smtClean="0">
              <a:solidFill>
                <a:prstClr val="white"/>
              </a:solidFill>
              <a:latin typeface="+mj-lt"/>
            </a:endParaRPr>
          </a:p>
          <a:p>
            <a:pPr algn="ctr"/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Пресата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е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разположена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в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по-ниската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част,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където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ще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се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осъществява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пълненето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на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прес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контейнерите</a:t>
            </a:r>
            <a:r>
              <a:rPr lang="ru-RU" sz="1600" dirty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и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натоварването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им на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специализирани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автомобили за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извозването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им до РД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Стожер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.</a:t>
            </a:r>
            <a:endParaRPr lang="ru-RU" sz="16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9" name="Правоъгълник 8"/>
          <p:cNvSpPr/>
          <p:nvPr/>
        </p:nvSpPr>
        <p:spPr>
          <a:xfrm>
            <a:off x="197768" y="5805264"/>
            <a:ext cx="8820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prstClr val="white"/>
                </a:solidFill>
                <a:latin typeface="+mj-lt"/>
              </a:rPr>
              <a:t>На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площадката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е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ревизирана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площ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,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върху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която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в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бъдеще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общините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могат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да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изградят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площадка за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компостиране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на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разделно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събраните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 зелени </a:t>
            </a:r>
            <a:r>
              <a:rPr lang="ru-RU" sz="1600" dirty="0" err="1" smtClean="0">
                <a:solidFill>
                  <a:prstClr val="white"/>
                </a:solidFill>
                <a:latin typeface="+mj-lt"/>
              </a:rPr>
              <a:t>отпадъци</a:t>
            </a:r>
            <a:r>
              <a:rPr lang="ru-RU" sz="1600" dirty="0" smtClean="0">
                <a:solidFill>
                  <a:prstClr val="white"/>
                </a:solidFill>
                <a:latin typeface="+mj-lt"/>
              </a:rPr>
              <a:t>.  </a:t>
            </a:r>
            <a:endParaRPr lang="ru-RU" sz="1600" dirty="0">
              <a:solidFill>
                <a:prstClr val="white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773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16832"/>
            <a:ext cx="6624736" cy="417646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bg-BG" dirty="0" smtClean="0"/>
              <a:t>Основен стратегически документ на Община Добрич – План „Добрич 2020“, разработен в периода март 2001 – март 2002 г. и приет с Решени на Общинския съвет през м. април 2002г.</a:t>
            </a:r>
            <a:r>
              <a:rPr lang="ru-RU" dirty="0"/>
              <a:t> </a:t>
            </a:r>
            <a:r>
              <a:rPr lang="ru-RU" dirty="0" smtClean="0"/>
              <a:t>Планът представлява едно </a:t>
            </a:r>
            <a:r>
              <a:rPr lang="ru-RU" dirty="0"/>
              <a:t>цялостно виждане за развитието на града ни във времето:</a:t>
            </a:r>
            <a:endParaRPr lang="bg-BG" dirty="0" smtClean="0"/>
          </a:p>
          <a:p>
            <a:r>
              <a:rPr lang="ru-RU" dirty="0" smtClean="0"/>
              <a:t>План </a:t>
            </a:r>
            <a:r>
              <a:rPr lang="ru-RU" dirty="0"/>
              <a:t>“Добрич 2020” е средство за мобилизиране на местните и централни ресурси, за привличане на външни инвестиции, за интегриране на множеството проекти и планове на общинско и регионално ниво;</a:t>
            </a:r>
            <a:endParaRPr lang="en-US" dirty="0"/>
          </a:p>
        </p:txBody>
      </p:sp>
      <p:pic>
        <p:nvPicPr>
          <p:cNvPr id="5124" name="Picture 4" descr="D:\Documents\Pictures\original_flagdobrich_40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18557"/>
            <a:ext cx="914214" cy="118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5736" y="949370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</a:rPr>
              <a:t>ОБЩИНСКА СТРАТЕГИЯ ЗА УСТОЙЧИВО РАЗВИТИЕ</a:t>
            </a:r>
            <a:endParaRPr lang="en-US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52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авоъгълник 4"/>
          <p:cNvSpPr/>
          <p:nvPr/>
        </p:nvSpPr>
        <p:spPr>
          <a:xfrm>
            <a:off x="0" y="18864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solidFill>
                  <a:prstClr val="white"/>
                </a:solidFill>
                <a:latin typeface="+mj-lt"/>
              </a:rPr>
              <a:t>Основният</a:t>
            </a:r>
            <a:r>
              <a:rPr lang="ru-RU" sz="2400" b="1" dirty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prstClr val="white"/>
                </a:solidFill>
                <a:latin typeface="+mj-lt"/>
              </a:rPr>
              <a:t>обект</a:t>
            </a:r>
            <a:r>
              <a:rPr lang="ru-RU" sz="2400" b="1" dirty="0">
                <a:solidFill>
                  <a:prstClr val="white"/>
                </a:solidFill>
                <a:latin typeface="+mj-lt"/>
              </a:rPr>
              <a:t> от </a:t>
            </a:r>
            <a:r>
              <a:rPr lang="ru-RU" sz="2400" b="1" dirty="0" err="1">
                <a:solidFill>
                  <a:prstClr val="white"/>
                </a:solidFill>
                <a:latin typeface="+mj-lt"/>
              </a:rPr>
              <a:t>регионалната</a:t>
            </a:r>
            <a:r>
              <a:rPr lang="ru-RU" sz="2400" b="1" dirty="0">
                <a:solidFill>
                  <a:prstClr val="white"/>
                </a:solidFill>
                <a:latin typeface="+mj-lt"/>
              </a:rPr>
              <a:t> система е </a:t>
            </a:r>
            <a:endParaRPr lang="en-US" sz="2400" b="1" dirty="0" smtClean="0">
              <a:solidFill>
                <a:prstClr val="white"/>
              </a:solidFill>
              <a:latin typeface="+mj-lt"/>
            </a:endParaRPr>
          </a:p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+mj-lt"/>
              </a:rPr>
              <a:t>Регионалното </a:t>
            </a:r>
            <a:r>
              <a:rPr lang="ru-RU" sz="2400" b="1" dirty="0">
                <a:solidFill>
                  <a:prstClr val="white"/>
                </a:solidFill>
                <a:latin typeface="+mj-lt"/>
              </a:rPr>
              <a:t>депо за </a:t>
            </a:r>
            <a:r>
              <a:rPr lang="ru-RU" sz="2400" b="1" dirty="0" smtClean="0">
                <a:solidFill>
                  <a:prstClr val="white"/>
                </a:solidFill>
                <a:latin typeface="+mj-lt"/>
              </a:rPr>
              <a:t>отпадъци</a:t>
            </a:r>
            <a:endParaRPr lang="ru-RU" sz="2400" b="1" dirty="0">
              <a:solidFill>
                <a:prstClr val="white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2453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Картина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060" y="4208542"/>
            <a:ext cx="4031940" cy="2687960"/>
          </a:xfrm>
          <a:prstGeom prst="rect">
            <a:avLst/>
          </a:prstGeom>
        </p:spPr>
      </p:pic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296"/>
            <a:ext cx="4499992" cy="2999995"/>
          </a:xfr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08920"/>
            <a:ext cx="4932040" cy="3288027"/>
          </a:xfrm>
          <a:prstGeom prst="rect">
            <a:avLst/>
          </a:prstGeom>
        </p:spPr>
      </p:pic>
      <p:sp>
        <p:nvSpPr>
          <p:cNvPr id="7" name="Правоъгълник 6"/>
          <p:cNvSpPr/>
          <p:nvPr/>
        </p:nvSpPr>
        <p:spPr>
          <a:xfrm>
            <a:off x="4499992" y="84367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+mj-lt"/>
              </a:rPr>
              <a:t>Възложител за изграждане на този обект е Община </a:t>
            </a:r>
            <a:r>
              <a:rPr lang="ru-RU" sz="2000" dirty="0" smtClean="0">
                <a:solidFill>
                  <a:prstClr val="white"/>
                </a:solidFill>
                <a:latin typeface="+mj-lt"/>
              </a:rPr>
              <a:t>Добрич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. </a:t>
            </a:r>
            <a:endParaRPr lang="en-US" sz="2000" dirty="0" smtClean="0">
              <a:solidFill>
                <a:prstClr val="white"/>
              </a:solidFill>
              <a:latin typeface="+mj-lt"/>
            </a:endParaRPr>
          </a:p>
          <a:p>
            <a:endParaRPr lang="en-US" sz="2000" dirty="0">
              <a:solidFill>
                <a:prstClr val="white"/>
              </a:solidFill>
              <a:latin typeface="+mj-lt"/>
            </a:endParaRPr>
          </a:p>
          <a:p>
            <a:endParaRPr lang="en-US" sz="2000" dirty="0" smtClean="0">
              <a:solidFill>
                <a:prstClr val="white"/>
              </a:solidFill>
              <a:latin typeface="+mj-lt"/>
            </a:endParaRPr>
          </a:p>
          <a:p>
            <a:endParaRPr lang="en-US" sz="2000" dirty="0">
              <a:solidFill>
                <a:prstClr val="white"/>
              </a:solidFill>
              <a:latin typeface="+mj-lt"/>
            </a:endParaRPr>
          </a:p>
          <a:p>
            <a:pPr algn="ctr"/>
            <a:r>
              <a:rPr lang="ru-RU" sz="2000" dirty="0" smtClean="0">
                <a:solidFill>
                  <a:prstClr val="white"/>
                </a:solidFill>
                <a:latin typeface="+mj-lt"/>
              </a:rPr>
              <a:t>На 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21.03.2015г.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обектът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беше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официално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открит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9566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0" y="-4768"/>
            <a:ext cx="6095600" cy="3212976"/>
          </a:xfr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794" y="3212977"/>
            <a:ext cx="6483206" cy="3645024"/>
          </a:xfrm>
          <a:prstGeom prst="rect">
            <a:avLst/>
          </a:prstGeom>
        </p:spPr>
      </p:pic>
      <p:sp>
        <p:nvSpPr>
          <p:cNvPr id="6" name="Заглавие 1"/>
          <p:cNvSpPr>
            <a:spLocks noGrp="1"/>
          </p:cNvSpPr>
          <p:nvPr>
            <p:ph type="title"/>
          </p:nvPr>
        </p:nvSpPr>
        <p:spPr>
          <a:xfrm>
            <a:off x="6300192" y="260648"/>
            <a:ext cx="2386608" cy="1440160"/>
          </a:xfrm>
        </p:spPr>
        <p:txBody>
          <a:bodyPr>
            <a:normAutofit/>
          </a:bodyPr>
          <a:lstStyle/>
          <a:p>
            <a:r>
              <a:rPr lang="bg-BG" sz="2400" dirty="0" smtClean="0">
                <a:solidFill>
                  <a:schemeClr val="tx1"/>
                </a:solidFill>
                <a:effectLst/>
                <a:latin typeface="+mn-lt"/>
              </a:rPr>
              <a:t>Клетка за депониране на отпадъци</a:t>
            </a:r>
            <a:endParaRPr lang="bg-BG" sz="240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7" name="Правоъгълник 6"/>
          <p:cNvSpPr/>
          <p:nvPr/>
        </p:nvSpPr>
        <p:spPr>
          <a:xfrm>
            <a:off x="611560" y="4869160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dirty="0" smtClean="0">
                <a:solidFill>
                  <a:prstClr val="white"/>
                </a:solidFill>
              </a:rPr>
              <a:t>Приемна зона</a:t>
            </a:r>
            <a:endParaRPr lang="bg-BG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18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Контейнер за съдържание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32040" cy="3501008"/>
          </a:xfrm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509798"/>
            <a:ext cx="6012160" cy="3380189"/>
          </a:xfrm>
          <a:prstGeom prst="rect">
            <a:avLst/>
          </a:prstGeom>
        </p:spPr>
      </p:pic>
      <p:sp>
        <p:nvSpPr>
          <p:cNvPr id="9" name="Правоъгълник 8"/>
          <p:cNvSpPr/>
          <p:nvPr/>
        </p:nvSpPr>
        <p:spPr>
          <a:xfrm>
            <a:off x="4932040" y="0"/>
            <a:ext cx="4211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 smtClean="0">
              <a:solidFill>
                <a:prstClr val="white"/>
              </a:solidFill>
            </a:endParaRPr>
          </a:p>
          <a:p>
            <a:pPr algn="ctr"/>
            <a:r>
              <a:rPr lang="ru-RU" sz="2000" dirty="0" smtClean="0">
                <a:solidFill>
                  <a:prstClr val="white"/>
                </a:solidFill>
                <a:latin typeface="+mj-lt"/>
              </a:rPr>
              <a:t>Площта 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на клетката е 30 030 м</a:t>
            </a:r>
            <a:r>
              <a:rPr lang="ru-RU" sz="2000" baseline="30000" dirty="0">
                <a:solidFill>
                  <a:prstClr val="white"/>
                </a:solidFill>
                <a:latin typeface="+mj-lt"/>
              </a:rPr>
              <a:t>2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, а обемът й </a:t>
            </a:r>
            <a:r>
              <a:rPr lang="ru-RU" sz="2000" dirty="0" smtClean="0">
                <a:solidFill>
                  <a:prstClr val="white"/>
                </a:solidFill>
                <a:latin typeface="+mj-lt"/>
              </a:rPr>
              <a:t>- 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240 000 м</a:t>
            </a:r>
            <a:r>
              <a:rPr lang="ru-RU" sz="2000" baseline="30000" dirty="0">
                <a:solidFill>
                  <a:prstClr val="white"/>
                </a:solidFill>
                <a:latin typeface="+mj-lt"/>
              </a:rPr>
              <a:t>3</a:t>
            </a:r>
            <a:r>
              <a:rPr lang="ru-RU" sz="2000" dirty="0" smtClean="0">
                <a:solidFill>
                  <a:prstClr val="white"/>
                </a:solidFill>
                <a:latin typeface="+mj-lt"/>
              </a:rPr>
              <a:t>.</a:t>
            </a:r>
            <a:endParaRPr lang="en-US" sz="2000" dirty="0" smtClean="0">
              <a:solidFill>
                <a:prstClr val="white"/>
              </a:solidFill>
              <a:latin typeface="+mj-lt"/>
            </a:endParaRPr>
          </a:p>
          <a:p>
            <a:pPr algn="ctr"/>
            <a:r>
              <a:rPr lang="ru-RU" sz="2000" dirty="0" smtClean="0">
                <a:solidFill>
                  <a:prstClr val="white"/>
                </a:solidFill>
                <a:latin typeface="+mj-lt"/>
              </a:rPr>
              <a:t> При </a:t>
            </a:r>
            <a:r>
              <a:rPr lang="ru-RU" sz="2000" dirty="0" err="1" smtClean="0">
                <a:solidFill>
                  <a:prstClr val="white"/>
                </a:solidFill>
                <a:latin typeface="+mj-lt"/>
              </a:rPr>
              <a:t>строителството</a:t>
            </a:r>
            <a:r>
              <a:rPr lang="ru-RU" sz="2000" dirty="0" smtClean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2000" dirty="0" err="1" smtClean="0">
                <a:solidFill>
                  <a:prstClr val="white"/>
                </a:solidFill>
                <a:latin typeface="+mj-lt"/>
              </a:rPr>
              <a:t>предварително</a:t>
            </a:r>
            <a:endParaRPr lang="ru-RU" sz="2000" dirty="0" smtClean="0">
              <a:solidFill>
                <a:prstClr val="white"/>
              </a:solidFill>
              <a:latin typeface="+mj-lt"/>
            </a:endParaRPr>
          </a:p>
          <a:p>
            <a:pPr algn="ctr"/>
            <a:r>
              <a:rPr lang="ru-RU" sz="2000" dirty="0" smtClean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са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оформени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дъното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и откосите на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клетката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.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Долният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изолационен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екран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на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клетката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е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изграен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от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минерален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запечатващ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пласт (глина) с </a:t>
            </a:r>
            <a:r>
              <a:rPr lang="ru-RU" sz="2000" dirty="0" err="1">
                <a:solidFill>
                  <a:prstClr val="white"/>
                </a:solidFill>
                <a:latin typeface="+mj-lt"/>
              </a:rPr>
              <a:t>дебелина</a:t>
            </a:r>
            <a:r>
              <a:rPr lang="ru-RU" sz="2000" dirty="0">
                <a:solidFill>
                  <a:prstClr val="white"/>
                </a:solidFill>
                <a:latin typeface="+mj-lt"/>
              </a:rPr>
              <a:t> 50 см. </a:t>
            </a:r>
          </a:p>
        </p:txBody>
      </p:sp>
    </p:spTree>
    <p:extLst>
      <p:ext uri="{BB962C8B-B14F-4D97-AF65-F5344CB8AC3E}">
        <p14:creationId xmlns:p14="http://schemas.microsoft.com/office/powerpoint/2010/main" val="90517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11"/>
            <a:ext cx="9144000" cy="6888511"/>
          </a:xfr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Съгласно </a:t>
            </a: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издаденото Комплексно разрешително на обекта дневния капацитет на РД Стожер е 130 тона/24 часа, а 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общия </a:t>
            </a: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капацитет за депониране 685 000 тона.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bg-BG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475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692696"/>
            <a:ext cx="7344816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/>
              <a:t>Съоръжението за рециклиране на материали</a:t>
            </a:r>
            <a:r>
              <a:rPr lang="ru-RU" sz="1600" dirty="0"/>
              <a:t> е основната сграда в приемната зона на регионалното депо. В него е разположена сепариращата линия за третиране на битовите отпадъци, преса за </a:t>
            </a:r>
            <a:r>
              <a:rPr lang="ru-RU" sz="1600" dirty="0" smtClean="0"/>
              <a:t>балиране </a:t>
            </a:r>
            <a:r>
              <a:rPr lang="ru-RU" sz="1600" dirty="0"/>
              <a:t>на рецеклируемите материали. </a:t>
            </a:r>
            <a:endParaRPr lang="ru-RU" sz="1600" dirty="0" smtClean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727280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418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:\3\depo lenta0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1"/>
            <a:ext cx="5472608" cy="379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26563"/>
            <a:ext cx="4230687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44208" y="887714"/>
            <a:ext cx="1638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prstClr val="black"/>
                </a:solidFill>
              </a:rPr>
              <a:t>Сепарираща инсталация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494116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dirty="0" smtClean="0">
                <a:solidFill>
                  <a:prstClr val="black"/>
                </a:solidFill>
              </a:rPr>
              <a:t>Преса за отпадъци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5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692696"/>
            <a:ext cx="7272808" cy="5400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Ситната фракция отпадъци, богата на органика се отправя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към площадката за компостиране.</a:t>
            </a:r>
            <a:r>
              <a:rPr lang="bg-BG" sz="1800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bg-BG" sz="1800" dirty="0">
                <a:latin typeface="Arial" panose="020B0604020202020204" pitchFamily="34" charset="0"/>
                <a:cs typeface="Arial" panose="020B0604020202020204" pitchFamily="34" charset="0"/>
              </a:rPr>
              <a:t>Методът за компостиране, </a:t>
            </a:r>
            <a:r>
              <a:rPr lang="bg-BG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е </a:t>
            </a:r>
            <a:r>
              <a:rPr lang="bg-BG" sz="1800" dirty="0">
                <a:latin typeface="Arial" panose="020B0604020202020204" pitchFamily="34" charset="0"/>
                <a:cs typeface="Arial" panose="020B0604020202020204" pitchFamily="34" charset="0"/>
              </a:rPr>
              <a:t>Windrow (проветряеми лехи). </a:t>
            </a:r>
            <a:endParaRPr lang="bg-BG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dirty="0"/>
          </a:p>
        </p:txBody>
      </p:sp>
      <p:pic>
        <p:nvPicPr>
          <p:cNvPr id="6" name="Picture 5" descr="C:\Users\User\AppData\Local\Microsoft\Windows\Temporary Internet Files\Content.Word\IMAG080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0800"/>
            <a:ext cx="4896544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:\Users\User\AppData\Local\Microsoft\Windows\Temporary Internet Files\Content.Word\IMAG08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9000"/>
            <a:ext cx="4019550" cy="27564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827584" y="4653136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cs typeface="Arial" panose="020B0604020202020204" pitchFamily="34" charset="0"/>
              </a:rPr>
              <a:t>Капацитет на площадката за компостиране: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1600" dirty="0" smtClean="0">
                <a:cs typeface="Arial" panose="020B0604020202020204" pitchFamily="34" charset="0"/>
              </a:rPr>
              <a:t>Постъпващи 13 822 т. биоотпадъци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1600" dirty="0" smtClean="0">
                <a:cs typeface="Arial" panose="020B0604020202020204" pitchFamily="34" charset="0"/>
              </a:rPr>
              <a:t>Произведени 8 045 т. компост</a:t>
            </a:r>
          </a:p>
        </p:txBody>
      </p:sp>
    </p:spTree>
    <p:extLst>
      <p:ext uri="{BB962C8B-B14F-4D97-AF65-F5344CB8AC3E}">
        <p14:creationId xmlns:p14="http://schemas.microsoft.com/office/powerpoint/2010/main" val="56640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2400" dirty="0" smtClean="0"/>
              <a:t>В Склада за временно съхранение на опасни отпадъци от бита се събират опасните отпадъци, подлежащи на рециклиране или унищожаване по специален ред – акумулатори, батерии, флуоресцентни лампи и др.</a:t>
            </a:r>
            <a:endParaRPr lang="bg-BG" sz="2400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77" y="1556792"/>
            <a:ext cx="8377323" cy="4712245"/>
          </a:xfrm>
        </p:spPr>
      </p:pic>
    </p:spTree>
    <p:extLst>
      <p:ext uri="{BB962C8B-B14F-4D97-AF65-F5344CB8AC3E}">
        <p14:creationId xmlns:p14="http://schemas.microsoft.com/office/powerpoint/2010/main" val="358435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2000" dirty="0" smtClean="0"/>
              <a:t>За пречистване на инфилтрата от тялото на депото е монтирано модулно ЛПСОВ, което съдържа съоръжения за </a:t>
            </a:r>
            <a:r>
              <a:rPr lang="bg-BG" sz="2000" dirty="0" err="1" smtClean="0"/>
              <a:t>аерация</a:t>
            </a:r>
            <a:r>
              <a:rPr lang="bg-BG" sz="2000" dirty="0" smtClean="0"/>
              <a:t>, утаяване, дезинфекция и аеробна стабилизация</a:t>
            </a:r>
            <a:endParaRPr lang="bg-BG" sz="2000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39887"/>
            <a:ext cx="8229600" cy="4629150"/>
          </a:xfrm>
        </p:spPr>
      </p:pic>
    </p:spTree>
    <p:extLst>
      <p:ext uri="{BB962C8B-B14F-4D97-AF65-F5344CB8AC3E}">
        <p14:creationId xmlns:p14="http://schemas.microsoft.com/office/powerpoint/2010/main" val="2576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2060848"/>
            <a:ext cx="6696744" cy="418981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План </a:t>
            </a:r>
            <a:r>
              <a:rPr lang="ru-RU" dirty="0"/>
              <a:t>“Добрич 2020” създава възможности за повишаване на гражданската активност, </a:t>
            </a:r>
            <a:r>
              <a:rPr lang="ru-RU" dirty="0" smtClean="0"/>
              <a:t>за </a:t>
            </a:r>
            <a:r>
              <a:rPr lang="ru-RU" dirty="0"/>
              <a:t>формиране на чувство за единение и съпричастност на гражданите към развитието на града</a:t>
            </a:r>
            <a:r>
              <a:rPr lang="ru-RU" dirty="0" smtClean="0"/>
              <a:t>; </a:t>
            </a:r>
            <a:endParaRPr lang="ru-RU" dirty="0"/>
          </a:p>
          <a:p>
            <a:r>
              <a:rPr lang="ru-RU" dirty="0" smtClean="0"/>
              <a:t>План </a:t>
            </a:r>
            <a:r>
              <a:rPr lang="ru-RU" dirty="0"/>
              <a:t>“Добрич 2020” е необходимо условие за приобщаване и използване на възможностите на европейски и национални програми за </a:t>
            </a:r>
            <a:r>
              <a:rPr lang="ru-RU" dirty="0" smtClean="0"/>
              <a:t>развитие </a:t>
            </a:r>
            <a:r>
              <a:rPr lang="ru-RU" dirty="0"/>
              <a:t>в сериозната конкуренция с другите областни градове на страната;</a:t>
            </a:r>
          </a:p>
          <a:p>
            <a:r>
              <a:rPr lang="ru-RU" dirty="0" smtClean="0"/>
              <a:t>Чрез </a:t>
            </a:r>
            <a:r>
              <a:rPr lang="ru-RU" dirty="0"/>
              <a:t>План “Добрич 2020” се очертават не само реалните перспективи за града, но и се създават условия за реализация на основните права на гражданите, формулирани в българското и европейско законодателство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4" descr="D:\Documents\Pictures\original_flagdobrich_40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18557"/>
            <a:ext cx="914214" cy="118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5736" y="949370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</a:rPr>
              <a:t>ОБЩИНСКА СТРАТЕГИЯ ЗА УСТОЙЧИВО РАЗВИТИЕ</a:t>
            </a:r>
            <a:endParaRPr lang="en-US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60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2400" dirty="0" smtClean="0"/>
              <a:t>Площадка за раздробяване на строителни отпадъци</a:t>
            </a:r>
            <a:endParaRPr lang="bg-BG" sz="2400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570" y="1268760"/>
            <a:ext cx="4792926" cy="2696021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2336"/>
            <a:ext cx="5598525" cy="3355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лавие 1"/>
          <p:cNvSpPr txBox="1">
            <a:spLocks/>
          </p:cNvSpPr>
          <p:nvPr/>
        </p:nvSpPr>
        <p:spPr>
          <a:xfrm>
            <a:off x="5598525" y="4768560"/>
            <a:ext cx="3744416" cy="1728192"/>
          </a:xfrm>
          <a:prstGeom prst="rect">
            <a:avLst/>
          </a:prstGeom>
        </p:spPr>
        <p:txBody>
          <a:bodyPr vert="horz" anchor="ctr">
            <a:normAutofit fontScale="82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bg-BG" sz="2400" dirty="0" smtClean="0"/>
              <a:t>Мобилна инсталация с производителност 50-70 т./час (Комплексното разрешително допуска приемане на площадката до 15 000 т./год.)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407725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402775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92507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61120"/>
            <a:ext cx="6472237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33436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988840"/>
            <a:ext cx="7056784" cy="396043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bg-BG" dirty="0" smtClean="0"/>
              <a:t>За разработването на План „Добрич 2020“ са създадени инициативен комитет, под ръководствотона Кмета на общината, и 6 тематични работни комисии:</a:t>
            </a:r>
          </a:p>
          <a:p>
            <a:r>
              <a:rPr lang="ru-RU" dirty="0" smtClean="0"/>
              <a:t>Икономическо </a:t>
            </a:r>
            <a:r>
              <a:rPr lang="ru-RU" dirty="0"/>
              <a:t>развитие	</a:t>
            </a:r>
            <a:endParaRPr lang="ru-RU" dirty="0" smtClean="0"/>
          </a:p>
          <a:p>
            <a:r>
              <a:rPr lang="ru-RU" dirty="0" smtClean="0"/>
              <a:t>Урбанизация</a:t>
            </a:r>
            <a:r>
              <a:rPr lang="ru-RU" dirty="0"/>
              <a:t>, инфраструктура и транспорт 	 </a:t>
            </a:r>
            <a:endParaRPr lang="ru-RU" dirty="0" smtClean="0"/>
          </a:p>
          <a:p>
            <a:r>
              <a:rPr lang="ru-RU" dirty="0" smtClean="0"/>
              <a:t>Опазване </a:t>
            </a:r>
            <a:r>
              <a:rPr lang="ru-RU" dirty="0"/>
              <a:t>на околната среда 			 </a:t>
            </a:r>
          </a:p>
          <a:p>
            <a:r>
              <a:rPr lang="ru-RU" dirty="0" smtClean="0"/>
              <a:t>Здравеопазване</a:t>
            </a:r>
            <a:r>
              <a:rPr lang="ru-RU" dirty="0"/>
              <a:t>, спорт и социално дело 	</a:t>
            </a:r>
            <a:endParaRPr lang="ru-RU" dirty="0" smtClean="0"/>
          </a:p>
          <a:p>
            <a:r>
              <a:rPr lang="ru-RU" dirty="0" smtClean="0"/>
              <a:t>Духовно </a:t>
            </a:r>
            <a:r>
              <a:rPr lang="ru-RU" dirty="0"/>
              <a:t>развитие 					 </a:t>
            </a:r>
          </a:p>
          <a:p>
            <a:r>
              <a:rPr lang="ru-RU" dirty="0" smtClean="0"/>
              <a:t>Градска </a:t>
            </a:r>
            <a:r>
              <a:rPr lang="ru-RU" dirty="0"/>
              <a:t>сигурност и превенция на престъпността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949370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</a:rPr>
              <a:t>ОБЩИНСКА СТРАТЕГИЯ ЗА УСТОЙЧИВО </a:t>
            </a:r>
            <a:r>
              <a:rPr lang="bg-BG" sz="2400" b="1" dirty="0">
                <a:solidFill>
                  <a:schemeClr val="accent4">
                    <a:lumMod val="50000"/>
                  </a:schemeClr>
                </a:solidFill>
              </a:rPr>
              <a:t>РАЗВИТИЕ</a:t>
            </a:r>
            <a:endParaRPr lang="en-US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4" descr="D:\Documents\Pictures\original_flagdobrich_40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18557"/>
            <a:ext cx="914214" cy="118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97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916832"/>
            <a:ext cx="7128792" cy="410445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Състав на комисиите:</a:t>
            </a:r>
          </a:p>
          <a:p>
            <a:r>
              <a:rPr lang="ru-RU" dirty="0" smtClean="0"/>
              <a:t>представители </a:t>
            </a:r>
            <a:r>
              <a:rPr lang="ru-RU" dirty="0"/>
              <a:t>на общинската администрация </a:t>
            </a:r>
            <a:endParaRPr lang="ru-RU" dirty="0" smtClean="0"/>
          </a:p>
          <a:p>
            <a:r>
              <a:rPr lang="ru-RU" dirty="0" smtClean="0"/>
              <a:t>общински </a:t>
            </a:r>
            <a:r>
              <a:rPr lang="ru-RU" dirty="0"/>
              <a:t>съветници, </a:t>
            </a:r>
            <a:endParaRPr lang="ru-RU" dirty="0" smtClean="0"/>
          </a:p>
          <a:p>
            <a:r>
              <a:rPr lang="ru-RU" dirty="0" smtClean="0"/>
              <a:t>експерти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бизнесмени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ръководители </a:t>
            </a:r>
            <a:r>
              <a:rPr lang="ru-RU" dirty="0"/>
              <a:t>на институции, </a:t>
            </a:r>
            <a:endParaRPr lang="ru-RU" dirty="0" smtClean="0"/>
          </a:p>
          <a:p>
            <a:r>
              <a:rPr lang="ru-RU" dirty="0" smtClean="0"/>
              <a:t>представители </a:t>
            </a:r>
            <a:r>
              <a:rPr lang="ru-RU" dirty="0"/>
              <a:t>на НПО, </a:t>
            </a:r>
            <a:endParaRPr lang="ru-RU" dirty="0" smtClean="0"/>
          </a:p>
          <a:p>
            <a:r>
              <a:rPr lang="ru-RU" dirty="0" smtClean="0"/>
              <a:t>видни </a:t>
            </a:r>
            <a:r>
              <a:rPr lang="ru-RU" dirty="0"/>
              <a:t>общественици, </a:t>
            </a:r>
            <a:endParaRPr lang="ru-RU" dirty="0" smtClean="0"/>
          </a:p>
          <a:p>
            <a:r>
              <a:rPr lang="ru-RU" dirty="0" smtClean="0"/>
              <a:t>граждани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младежи</a:t>
            </a:r>
            <a:r>
              <a:rPr lang="ru-RU" dirty="0"/>
              <a:t>. </a:t>
            </a:r>
            <a:endParaRPr lang="ru-RU" dirty="0" smtClean="0"/>
          </a:p>
        </p:txBody>
      </p:sp>
      <p:pic>
        <p:nvPicPr>
          <p:cNvPr id="4" name="Picture 4" descr="D:\Documents\Pictures\original_flagdobrich_40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18557"/>
            <a:ext cx="914214" cy="118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5736" y="949370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</a:rPr>
              <a:t>ОБЩИНСКА СТРАТЕГИЯ ЗА УСТОЙЧИВО </a:t>
            </a:r>
            <a:r>
              <a:rPr lang="bg-BG" sz="2400" b="1" dirty="0">
                <a:solidFill>
                  <a:schemeClr val="accent4">
                    <a:lumMod val="50000"/>
                  </a:schemeClr>
                </a:solidFill>
              </a:rPr>
              <a:t>РАЗВИТИЕ</a:t>
            </a:r>
            <a:endParaRPr lang="en-US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25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2119257"/>
            <a:ext cx="6984776" cy="360381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С участието на местните медии е създаден Обществен </a:t>
            </a:r>
            <a:r>
              <a:rPr lang="ru-RU" sz="2800" dirty="0"/>
              <a:t>форум – Добрич, който се ангажира </a:t>
            </a:r>
            <a:r>
              <a:rPr lang="ru-RU" sz="2800" dirty="0" smtClean="0"/>
              <a:t>с проучване</a:t>
            </a:r>
            <a:r>
              <a:rPr lang="ru-RU" sz="2800" dirty="0"/>
              <a:t>, анализ и обобщаване на идеи, мнения и инициативи на граждани и специалисти по въпроси, свързани с развитието на града през следващите 20 години.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949370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</a:rPr>
              <a:t>ОБЩИНСКА СТРАТЕГИЯ ЗА УСТОЙЧИВО </a:t>
            </a:r>
            <a:r>
              <a:rPr lang="bg-BG" sz="2400" b="1" dirty="0">
                <a:solidFill>
                  <a:schemeClr val="accent4">
                    <a:lumMod val="50000"/>
                  </a:schemeClr>
                </a:solidFill>
              </a:rPr>
              <a:t>РАЗВИТИЕ</a:t>
            </a:r>
            <a:endParaRPr lang="en-US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4" descr="D:\Documents\Pictures\original_flagdobrich_40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18557"/>
            <a:ext cx="914214" cy="118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75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772816"/>
            <a:ext cx="7056784" cy="41764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Основен предмет на План «Добрич 2020»: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да бъде практическо средство и методическо ръководство за управление на града от местните власти, гражданите и техните сдружения в дългосрочен план. В основата на разработката е заложен принципа и изискването за </a:t>
            </a:r>
            <a:r>
              <a:rPr lang="ru-RU" b="1" i="1" dirty="0"/>
              <a:t>приемственост и последователност </a:t>
            </a:r>
            <a:r>
              <a:rPr lang="ru-RU" dirty="0"/>
              <a:t>в решаването на главните проблеми на Добрич. Това позволява Планът да запази своята значимост, независимо от неизбежните политически промени в управлението на града.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4" descr="D:\Documents\Pictures\original_flagdobrich_40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552" y="657001"/>
            <a:ext cx="914214" cy="118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5736" y="833963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</a:rPr>
              <a:t>ОБЩИНСКА СТРАТЕГИЯ ЗА УСТОЙЧИВО </a:t>
            </a:r>
            <a:r>
              <a:rPr lang="bg-BG" sz="2400" b="1" dirty="0">
                <a:solidFill>
                  <a:schemeClr val="accent4">
                    <a:lumMod val="50000"/>
                  </a:schemeClr>
                </a:solidFill>
              </a:rPr>
              <a:t>РАЗВИТИЕ</a:t>
            </a:r>
            <a:endParaRPr lang="en-US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99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718810"/>
            <a:ext cx="7056784" cy="444649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bg-BG" b="1" dirty="0" smtClean="0"/>
              <a:t>План „Добрич 2020“</a:t>
            </a:r>
          </a:p>
          <a:p>
            <a:pPr marL="0" indent="0" algn="ctr">
              <a:buNone/>
            </a:pPr>
            <a:r>
              <a:rPr lang="bg-BG" b="1" dirty="0" smtClean="0"/>
              <a:t>раздел „Опазване на околната среда“</a:t>
            </a:r>
          </a:p>
          <a:p>
            <a:pPr marL="0" indent="0">
              <a:buNone/>
            </a:pPr>
            <a:r>
              <a:rPr lang="bg-BG" dirty="0" smtClean="0"/>
              <a:t>Основни принципи от „Харта на европейските градове“:</a:t>
            </a:r>
          </a:p>
          <a:p>
            <a:r>
              <a:rPr lang="ru-RU" dirty="0" smtClean="0"/>
              <a:t>Държавните </a:t>
            </a:r>
            <a:r>
              <a:rPr lang="ru-RU" dirty="0"/>
              <a:t>и общински органи са отговорни да стопанисват и управляват природните и енергийни ресурси по последователен и рационален начин;</a:t>
            </a:r>
          </a:p>
          <a:p>
            <a:r>
              <a:rPr lang="ru-RU" dirty="0" smtClean="0"/>
              <a:t>Местните </a:t>
            </a:r>
            <a:r>
              <a:rPr lang="ru-RU" dirty="0"/>
              <a:t>власти следва да възприемат политика за предотвратяване на замърсявания;</a:t>
            </a:r>
          </a:p>
          <a:p>
            <a:r>
              <a:rPr lang="ru-RU" dirty="0" smtClean="0"/>
              <a:t>Всички </a:t>
            </a:r>
            <a:r>
              <a:rPr lang="ru-RU" dirty="0"/>
              <a:t>хора имат право на здравословна, безопасна, стабилна, приятна и стимулираща жизнена </a:t>
            </a:r>
            <a:r>
              <a:rPr lang="ru-RU" dirty="0" smtClean="0"/>
              <a:t>среда.</a:t>
            </a:r>
            <a:endParaRPr lang="ru-RU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39752" y="764704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</a:rPr>
              <a:t>ОБЩИНСКА СТРАТЕГИЯ ЗА УСТОЙЧИВО </a:t>
            </a:r>
            <a:r>
              <a:rPr lang="bg-BG" sz="2400" b="1" dirty="0">
                <a:solidFill>
                  <a:schemeClr val="accent4">
                    <a:lumMod val="50000"/>
                  </a:schemeClr>
                </a:solidFill>
              </a:rPr>
              <a:t>РАЗВИТИЕ</a:t>
            </a:r>
            <a:endParaRPr lang="en-US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4" descr="D:\Documents\Pictures\original_flagdobrich_40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320" y="708301"/>
            <a:ext cx="914214" cy="118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04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916832"/>
            <a:ext cx="7060501" cy="42484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bg-BG" dirty="0" smtClean="0"/>
              <a:t>Стратегическа цел „Изграждане на нова система за управление на отпадъците“</a:t>
            </a:r>
          </a:p>
          <a:p>
            <a:pPr marL="0" indent="0">
              <a:buNone/>
            </a:pPr>
            <a:r>
              <a:rPr lang="bg-BG" dirty="0" smtClean="0"/>
              <a:t>Задачи:</a:t>
            </a:r>
          </a:p>
          <a:p>
            <a:r>
              <a:rPr lang="ru-RU" dirty="0" smtClean="0"/>
              <a:t>Разработване </a:t>
            </a:r>
            <a:r>
              <a:rPr lang="ru-RU" dirty="0"/>
              <a:t>и реализация на проект за разделно събиране на </a:t>
            </a:r>
            <a:r>
              <a:rPr lang="ru-RU" dirty="0" smtClean="0"/>
              <a:t>отпадъците</a:t>
            </a:r>
            <a:endParaRPr lang="ru-RU" dirty="0"/>
          </a:p>
          <a:p>
            <a:r>
              <a:rPr lang="ru-RU" dirty="0" smtClean="0"/>
              <a:t>Разработване </a:t>
            </a:r>
            <a:r>
              <a:rPr lang="ru-RU" dirty="0"/>
              <a:t>и реализация на проект за компостиране </a:t>
            </a:r>
            <a:r>
              <a:rPr lang="ru-RU" dirty="0" smtClean="0"/>
              <a:t>на зелени отпадъци</a:t>
            </a:r>
          </a:p>
          <a:p>
            <a:r>
              <a:rPr lang="ru-RU" dirty="0" smtClean="0"/>
              <a:t>Реконструкция </a:t>
            </a:r>
            <a:r>
              <a:rPr lang="ru-RU" dirty="0"/>
              <a:t>на </a:t>
            </a:r>
            <a:r>
              <a:rPr lang="ru-RU" dirty="0" smtClean="0"/>
              <a:t>съществуващото депо </a:t>
            </a:r>
            <a:r>
              <a:rPr lang="ru-RU" dirty="0"/>
              <a:t>за ТБО </a:t>
            </a:r>
            <a:r>
              <a:rPr lang="ru-RU" dirty="0" smtClean="0"/>
              <a:t>с </a:t>
            </a:r>
            <a:r>
              <a:rPr lang="ru-RU" dirty="0"/>
              <a:t>цел удължаване срока на експлоатация и последваща </a:t>
            </a:r>
            <a:r>
              <a:rPr lang="ru-RU" dirty="0" smtClean="0"/>
              <a:t>рекултивация</a:t>
            </a:r>
          </a:p>
          <a:p>
            <a:r>
              <a:rPr lang="ru-RU" dirty="0" smtClean="0"/>
              <a:t>Предварителни </a:t>
            </a:r>
            <a:r>
              <a:rPr lang="ru-RU" dirty="0"/>
              <a:t>проучвания, определяне на площадка, проектиране и изграждане на регионално депо, обслужващо по-голям брой </a:t>
            </a:r>
            <a:r>
              <a:rPr lang="ru-RU" dirty="0" smtClean="0"/>
              <a:t>общини</a:t>
            </a:r>
            <a:endParaRPr lang="en-US" dirty="0"/>
          </a:p>
        </p:txBody>
      </p:sp>
      <p:pic>
        <p:nvPicPr>
          <p:cNvPr id="4" name="Picture 4" descr="D:\Documents\Pictures\original_flagdobrich_40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320" y="708301"/>
            <a:ext cx="914214" cy="118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39752" y="823707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accent4">
                    <a:lumMod val="50000"/>
                  </a:schemeClr>
                </a:solidFill>
              </a:rPr>
              <a:t>ОБЩИНСКА СТРАТЕГИЯ ЗА УСТОЙЧИВО </a:t>
            </a:r>
            <a:r>
              <a:rPr lang="bg-BG" sz="2400" b="1" dirty="0">
                <a:solidFill>
                  <a:schemeClr val="accent4">
                    <a:lumMod val="50000"/>
                  </a:schemeClr>
                </a:solidFill>
              </a:rPr>
              <a:t>РАЗВИТИЕ</a:t>
            </a:r>
            <a:endParaRPr lang="en-US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83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0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1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2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3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Връх">
  <a:themeElements>
    <a:clrScheme name="Връх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ръх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ръх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438</TotalTime>
  <Words>1216</Words>
  <Application>Microsoft Office PowerPoint</Application>
  <PresentationFormat>On-screen Show (4:3)</PresentationFormat>
  <Paragraphs>106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33</vt:i4>
      </vt:variant>
    </vt:vector>
  </HeadingPairs>
  <TitlesOfParts>
    <vt:vector size="49" baseType="lpstr">
      <vt:lpstr>Pushpin</vt:lpstr>
      <vt:lpstr>Връх</vt:lpstr>
      <vt:lpstr>1_Връх</vt:lpstr>
      <vt:lpstr>2_Връх</vt:lpstr>
      <vt:lpstr>3_Връх</vt:lpstr>
      <vt:lpstr>4_Връх</vt:lpstr>
      <vt:lpstr>5_Връх</vt:lpstr>
      <vt:lpstr>6_Връх</vt:lpstr>
      <vt:lpstr>7_Връх</vt:lpstr>
      <vt:lpstr>8_Връх</vt:lpstr>
      <vt:lpstr>9_Връх</vt:lpstr>
      <vt:lpstr>1_Pushpin</vt:lpstr>
      <vt:lpstr>10_Връх</vt:lpstr>
      <vt:lpstr>11_Връх</vt:lpstr>
      <vt:lpstr>12_Връх</vt:lpstr>
      <vt:lpstr>13_Връх</vt:lpstr>
      <vt:lpstr>         РАМКА ЗА РАЗРАБОТВАНЕ И ИЗПЪЛНЕНИЕ НА СТРАТЕГИЯ ЗА УСТОЙЧИВО УПРАВЛЕНИЕ НА ОТПАДЪЦИТЕ НА МЕСТНО НИВО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ПРОЕКТ № DIR 5112122-13-81 “Изграждане на регионална система за управление на отпадъците в регион Добрич” </vt:lpstr>
      <vt:lpstr>PowerPoint Presentation</vt:lpstr>
      <vt:lpstr>PowerPoint Presentation</vt:lpstr>
      <vt:lpstr>PowerPoint Presentation</vt:lpstr>
      <vt:lpstr>Претоварна станция за отпадъци Балчик ще обслужва общините Балчик, Каварна и Шабла, в рамките на регионалната система за управление на отпадъците в регион Добрич</vt:lpstr>
      <vt:lpstr>PowerPoint Presentation</vt:lpstr>
      <vt:lpstr>PowerPoint Presentation</vt:lpstr>
      <vt:lpstr>Площадка за зелено компостиране</vt:lpstr>
      <vt:lpstr>Претоварна станция за отпадъци Тервел ще обслужва общините Тервел и Никола Козлево в рамките на регионалната система за управление на отпадъците в регион Добрич. </vt:lpstr>
      <vt:lpstr>PowerPoint Presentation</vt:lpstr>
      <vt:lpstr>PowerPoint Presentation</vt:lpstr>
      <vt:lpstr>PowerPoint Presentation</vt:lpstr>
      <vt:lpstr>Клетка за депониране на отпадъци</vt:lpstr>
      <vt:lpstr>PowerPoint Presentation</vt:lpstr>
      <vt:lpstr> Съгласно издаденото Комплексно разрешително на обекта дневния капацитет на РД Стожер е 130 тона/24 часа, а общия капацитет за депониране 685 000 тона.  </vt:lpstr>
      <vt:lpstr>PowerPoint Presentation</vt:lpstr>
      <vt:lpstr>PowerPoint Presentation</vt:lpstr>
      <vt:lpstr>PowerPoint Presentation</vt:lpstr>
      <vt:lpstr>В Склада за временно съхранение на опасни отпадъци от бита се събират опасните отпадъци, подлежащи на рециклиране или унищожаване по специален ред – акумулатори, батерии, флуоресцентни лампи и др.</vt:lpstr>
      <vt:lpstr>За пречистване на инфилтрата от тялото на депото е монтирано модулно ЛПСОВ, което съдържа съоръжения за аерация, утаяване, дезинфекция и аеробна стабилизация</vt:lpstr>
      <vt:lpstr>Площадка за раздробяване на строителни отпадъци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Gosho</cp:lastModifiedBy>
  <cp:revision>36</cp:revision>
  <dcterms:created xsi:type="dcterms:W3CDTF">2015-04-30T09:45:26Z</dcterms:created>
  <dcterms:modified xsi:type="dcterms:W3CDTF">2015-07-08T19:00:08Z</dcterms:modified>
</cp:coreProperties>
</file>