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1"/>
  </p:notesMasterIdLst>
  <p:sldIdLst>
    <p:sldId id="300" r:id="rId2"/>
    <p:sldId id="257" r:id="rId3"/>
    <p:sldId id="293" r:id="rId4"/>
    <p:sldId id="294" r:id="rId5"/>
    <p:sldId id="295" r:id="rId6"/>
    <p:sldId id="298" r:id="rId7"/>
    <p:sldId id="296" r:id="rId8"/>
    <p:sldId id="297" r:id="rId9"/>
    <p:sldId id="276" r:id="rId10"/>
  </p:sldIdLst>
  <p:sldSz cx="9144000" cy="6858000" type="screen4x3"/>
  <p:notesSz cx="9872663" cy="6791325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5794"/>
    <a:srgbClr val="2860A4"/>
    <a:srgbClr val="2A65AC"/>
    <a:srgbClr val="1A4570"/>
    <a:srgbClr val="183F66"/>
    <a:srgbClr val="292929"/>
    <a:srgbClr val="777777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4" autoAdjust="0"/>
    <p:restoredTop sz="94612" autoAdjust="0"/>
  </p:normalViewPr>
  <p:slideViewPr>
    <p:cSldViewPr>
      <p:cViewPr>
        <p:scale>
          <a:sx n="75" d="100"/>
          <a:sy n="75" d="100"/>
        </p:scale>
        <p:origin x="-408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624" y="-72"/>
      </p:cViewPr>
      <p:guideLst>
        <p:guide orient="horz" pos="2139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50C1B8-06A5-4104-87E0-AA5BF4653902}" type="doc">
      <dgm:prSet loTypeId="urn:microsoft.com/office/officeart/2005/8/layout/orgChart1" loCatId="hierarchy" qsTypeId="urn:microsoft.com/office/officeart/2005/8/quickstyle/simple3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D498AF05-9477-4F32-8327-03DD342154FD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/>
        <a:lstStyle/>
        <a:p>
          <a:r>
            <a:rPr lang="bg-BG" sz="2000" b="1" dirty="0" smtClean="0"/>
            <a:t>Правителство и Доставчици на Услуги</a:t>
          </a:r>
          <a:endParaRPr lang="en-US" sz="2000" b="1" dirty="0"/>
        </a:p>
      </dgm:t>
    </dgm:pt>
    <dgm:pt modelId="{9A03CE5E-CE91-499E-A334-64B3F5DE79FB}" type="parTrans" cxnId="{B36D55C8-4C4C-4274-9668-F528B892F6C5}">
      <dgm:prSet/>
      <dgm:spPr/>
      <dgm:t>
        <a:bodyPr/>
        <a:lstStyle/>
        <a:p>
          <a:endParaRPr lang="en-US"/>
        </a:p>
      </dgm:t>
    </dgm:pt>
    <dgm:pt modelId="{68B22377-D346-4FBA-932B-6A552471A9D4}" type="sibTrans" cxnId="{B36D55C8-4C4C-4274-9668-F528B892F6C5}">
      <dgm:prSet/>
      <dgm:spPr/>
      <dgm:t>
        <a:bodyPr/>
        <a:lstStyle/>
        <a:p>
          <a:endParaRPr lang="en-US"/>
        </a:p>
      </dgm:t>
    </dgm:pt>
    <dgm:pt modelId="{6D1F4A69-7F8D-421E-BDD8-3AD695156961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bg-BG" sz="2200" b="1" dirty="0" smtClean="0"/>
            <a:t>Градско Управление</a:t>
          </a:r>
          <a:endParaRPr lang="en-US" sz="2200" b="1" dirty="0"/>
        </a:p>
      </dgm:t>
    </dgm:pt>
    <dgm:pt modelId="{A93B4336-E514-4DBF-95BF-CF14641CF353}" type="parTrans" cxnId="{FF4CAE5E-2546-49B4-8E9F-32AA34151F9F}">
      <dgm:prSet/>
      <dgm:spPr/>
      <dgm:t>
        <a:bodyPr/>
        <a:lstStyle/>
        <a:p>
          <a:endParaRPr lang="en-US"/>
        </a:p>
      </dgm:t>
    </dgm:pt>
    <dgm:pt modelId="{B39139D3-7A32-4E24-82F5-66EAC05CEB93}" type="sibTrans" cxnId="{FF4CAE5E-2546-49B4-8E9F-32AA34151F9F}">
      <dgm:prSet/>
      <dgm:spPr/>
      <dgm:t>
        <a:bodyPr/>
        <a:lstStyle/>
        <a:p>
          <a:endParaRPr lang="en-US"/>
        </a:p>
      </dgm:t>
    </dgm:pt>
    <dgm:pt modelId="{F486D67A-97F4-4DE6-8FC6-DA0107F05187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/>
        <a:lstStyle/>
        <a:p>
          <a:r>
            <a:rPr lang="bg-BG" sz="1800" b="1" i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Цели на града, визия, стратегия, регулаторна рамка</a:t>
          </a:r>
          <a:endParaRPr lang="en-US" sz="1800" b="1" dirty="0"/>
        </a:p>
      </dgm:t>
    </dgm:pt>
    <dgm:pt modelId="{2E927645-28F7-4E6C-B9C2-A63C39344181}" type="parTrans" cxnId="{F97DD21F-8DE4-4251-A058-BDDF0410BFE5}">
      <dgm:prSet/>
      <dgm:spPr/>
      <dgm:t>
        <a:bodyPr/>
        <a:lstStyle/>
        <a:p>
          <a:endParaRPr lang="en-US"/>
        </a:p>
      </dgm:t>
    </dgm:pt>
    <dgm:pt modelId="{611B1E63-74C5-4885-A533-9506C70E8617}" type="sibTrans" cxnId="{F97DD21F-8DE4-4251-A058-BDDF0410BFE5}">
      <dgm:prSet/>
      <dgm:spPr/>
      <dgm:t>
        <a:bodyPr/>
        <a:lstStyle/>
        <a:p>
          <a:endParaRPr lang="en-US"/>
        </a:p>
      </dgm:t>
    </dgm:pt>
    <dgm:pt modelId="{27EE3D30-38EE-4028-A827-E209A44E5704}" type="pres">
      <dgm:prSet presAssocID="{6B50C1B8-06A5-4104-87E0-AA5BF465390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AAA4369-BE39-4F45-B8B8-23896AC03EE6}" type="pres">
      <dgm:prSet presAssocID="{D498AF05-9477-4F32-8327-03DD342154FD}" presName="hierRoot1" presStyleCnt="0">
        <dgm:presLayoutVars>
          <dgm:hierBranch/>
        </dgm:presLayoutVars>
      </dgm:prSet>
      <dgm:spPr/>
    </dgm:pt>
    <dgm:pt modelId="{EA517B09-B92D-444A-969F-0CC88B902DD5}" type="pres">
      <dgm:prSet presAssocID="{D498AF05-9477-4F32-8327-03DD342154FD}" presName="rootComposite1" presStyleCnt="0"/>
      <dgm:spPr/>
    </dgm:pt>
    <dgm:pt modelId="{2FF5C371-C385-484A-B915-326FC185D6F2}" type="pres">
      <dgm:prSet presAssocID="{D498AF05-9477-4F32-8327-03DD342154FD}" presName="rootText1" presStyleLbl="node0" presStyleIdx="0" presStyleCnt="1" custScaleX="537922" custScaleY="79039" custLinFactNeighborX="25" custLinFactNeighborY="-154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99A0025-1C8F-4D2D-B94A-7828AE9C4396}" type="pres">
      <dgm:prSet presAssocID="{D498AF05-9477-4F32-8327-03DD342154FD}" presName="rootConnector1" presStyleLbl="node1" presStyleIdx="0" presStyleCnt="0"/>
      <dgm:spPr/>
      <dgm:t>
        <a:bodyPr/>
        <a:lstStyle/>
        <a:p>
          <a:endParaRPr lang="en-US"/>
        </a:p>
      </dgm:t>
    </dgm:pt>
    <dgm:pt modelId="{2C68D37E-3AE3-43ED-908E-5ABD627F9222}" type="pres">
      <dgm:prSet presAssocID="{D498AF05-9477-4F32-8327-03DD342154FD}" presName="hierChild2" presStyleCnt="0"/>
      <dgm:spPr/>
    </dgm:pt>
    <dgm:pt modelId="{45179A02-CAA2-47B4-9915-1803B964B690}" type="pres">
      <dgm:prSet presAssocID="{A93B4336-E514-4DBF-95BF-CF14641CF353}" presName="Name35" presStyleLbl="parChTrans1D2" presStyleIdx="0" presStyleCnt="2"/>
      <dgm:spPr/>
      <dgm:t>
        <a:bodyPr/>
        <a:lstStyle/>
        <a:p>
          <a:endParaRPr lang="en-US"/>
        </a:p>
      </dgm:t>
    </dgm:pt>
    <dgm:pt modelId="{B30B92D3-22B7-4AEA-B6B7-5BFEB09244DF}" type="pres">
      <dgm:prSet presAssocID="{6D1F4A69-7F8D-421E-BDD8-3AD695156961}" presName="hierRoot2" presStyleCnt="0">
        <dgm:presLayoutVars>
          <dgm:hierBranch val="init"/>
        </dgm:presLayoutVars>
      </dgm:prSet>
      <dgm:spPr/>
    </dgm:pt>
    <dgm:pt modelId="{81CC3509-F3ED-42F1-AEAD-346CC9349236}" type="pres">
      <dgm:prSet presAssocID="{6D1F4A69-7F8D-421E-BDD8-3AD695156961}" presName="rootComposite" presStyleCnt="0"/>
      <dgm:spPr/>
    </dgm:pt>
    <dgm:pt modelId="{200C70FB-8B5C-4D52-88E2-89EF85CB878E}" type="pres">
      <dgm:prSet presAssocID="{6D1F4A69-7F8D-421E-BDD8-3AD695156961}" presName="rootText" presStyleLbl="node2" presStyleIdx="0" presStyleCnt="2" custScaleX="333345" custScaleY="73157" custLinFactX="77173" custLinFactNeighborX="100000" custLinFactNeighborY="-337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1E4AD0-4C95-4EB8-A62B-880D191D6676}" type="pres">
      <dgm:prSet presAssocID="{6D1F4A69-7F8D-421E-BDD8-3AD695156961}" presName="rootConnector" presStyleLbl="node2" presStyleIdx="0" presStyleCnt="2"/>
      <dgm:spPr/>
      <dgm:t>
        <a:bodyPr/>
        <a:lstStyle/>
        <a:p>
          <a:endParaRPr lang="en-US"/>
        </a:p>
      </dgm:t>
    </dgm:pt>
    <dgm:pt modelId="{3060C61C-825A-4D98-A093-0D66D490F8FD}" type="pres">
      <dgm:prSet presAssocID="{6D1F4A69-7F8D-421E-BDD8-3AD695156961}" presName="hierChild4" presStyleCnt="0"/>
      <dgm:spPr/>
    </dgm:pt>
    <dgm:pt modelId="{7EE30493-691A-478B-889C-6213FDDF719C}" type="pres">
      <dgm:prSet presAssocID="{6D1F4A69-7F8D-421E-BDD8-3AD695156961}" presName="hierChild5" presStyleCnt="0"/>
      <dgm:spPr/>
    </dgm:pt>
    <dgm:pt modelId="{37E0C795-686A-43E0-8755-206E8EE3FF85}" type="pres">
      <dgm:prSet presAssocID="{2E927645-28F7-4E6C-B9C2-A63C39344181}" presName="Name35" presStyleLbl="parChTrans1D2" presStyleIdx="1" presStyleCnt="2"/>
      <dgm:spPr/>
      <dgm:t>
        <a:bodyPr/>
        <a:lstStyle/>
        <a:p>
          <a:endParaRPr lang="en-US"/>
        </a:p>
      </dgm:t>
    </dgm:pt>
    <dgm:pt modelId="{8E3A6808-E7A9-4311-9C56-D93F51BB4922}" type="pres">
      <dgm:prSet presAssocID="{F486D67A-97F4-4DE6-8FC6-DA0107F05187}" presName="hierRoot2" presStyleCnt="0">
        <dgm:presLayoutVars>
          <dgm:hierBranch val="init"/>
        </dgm:presLayoutVars>
      </dgm:prSet>
      <dgm:spPr/>
    </dgm:pt>
    <dgm:pt modelId="{A7C7A18E-A345-4865-8CDB-8B0065789BD5}" type="pres">
      <dgm:prSet presAssocID="{F486D67A-97F4-4DE6-8FC6-DA0107F05187}" presName="rootComposite" presStyleCnt="0"/>
      <dgm:spPr/>
    </dgm:pt>
    <dgm:pt modelId="{619E32AC-B9C7-4257-8BD0-8BCEBB45AC19}" type="pres">
      <dgm:prSet presAssocID="{F486D67A-97F4-4DE6-8FC6-DA0107F05187}" presName="rootText" presStyleLbl="node2" presStyleIdx="1" presStyleCnt="2" custScaleX="333345" custScaleY="143866" custLinFactX="-77173" custLinFactNeighborX="-100000" custLinFactNeighborY="977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5ACDDC-06E2-476F-8D6D-B29A7CA1AEF5}" type="pres">
      <dgm:prSet presAssocID="{F486D67A-97F4-4DE6-8FC6-DA0107F05187}" presName="rootConnector" presStyleLbl="node2" presStyleIdx="1" presStyleCnt="2"/>
      <dgm:spPr/>
      <dgm:t>
        <a:bodyPr/>
        <a:lstStyle/>
        <a:p>
          <a:endParaRPr lang="en-US"/>
        </a:p>
      </dgm:t>
    </dgm:pt>
    <dgm:pt modelId="{FBE1E806-52D9-4B1E-8B1A-694773C374BB}" type="pres">
      <dgm:prSet presAssocID="{F486D67A-97F4-4DE6-8FC6-DA0107F05187}" presName="hierChild4" presStyleCnt="0"/>
      <dgm:spPr/>
    </dgm:pt>
    <dgm:pt modelId="{DDCEB9A6-9547-438E-BFCD-D60BFC061749}" type="pres">
      <dgm:prSet presAssocID="{F486D67A-97F4-4DE6-8FC6-DA0107F05187}" presName="hierChild5" presStyleCnt="0"/>
      <dgm:spPr/>
    </dgm:pt>
    <dgm:pt modelId="{D3FF2FC3-FB96-40D0-BD8E-57E0622E5DBE}" type="pres">
      <dgm:prSet presAssocID="{D498AF05-9477-4F32-8327-03DD342154FD}" presName="hierChild3" presStyleCnt="0"/>
      <dgm:spPr/>
    </dgm:pt>
  </dgm:ptLst>
  <dgm:cxnLst>
    <dgm:cxn modelId="{EFAF64D1-77C1-4449-B43B-94C58FDD2BF6}" type="presOf" srcId="{6D1F4A69-7F8D-421E-BDD8-3AD695156961}" destId="{4C1E4AD0-4C95-4EB8-A62B-880D191D6676}" srcOrd="1" destOrd="0" presId="urn:microsoft.com/office/officeart/2005/8/layout/orgChart1"/>
    <dgm:cxn modelId="{992EC696-130C-40A0-94B3-A7528B84BFC5}" type="presOf" srcId="{2E927645-28F7-4E6C-B9C2-A63C39344181}" destId="{37E0C795-686A-43E0-8755-206E8EE3FF85}" srcOrd="0" destOrd="0" presId="urn:microsoft.com/office/officeart/2005/8/layout/orgChart1"/>
    <dgm:cxn modelId="{DEA4695A-012B-4D52-9769-2DA157050B9E}" type="presOf" srcId="{F486D67A-97F4-4DE6-8FC6-DA0107F05187}" destId="{619E32AC-B9C7-4257-8BD0-8BCEBB45AC19}" srcOrd="0" destOrd="0" presId="urn:microsoft.com/office/officeart/2005/8/layout/orgChart1"/>
    <dgm:cxn modelId="{3B9F9714-FF31-4658-8601-A7852FE64D4B}" type="presOf" srcId="{D498AF05-9477-4F32-8327-03DD342154FD}" destId="{F99A0025-1C8F-4D2D-B94A-7828AE9C4396}" srcOrd="1" destOrd="0" presId="urn:microsoft.com/office/officeart/2005/8/layout/orgChart1"/>
    <dgm:cxn modelId="{F97DD21F-8DE4-4251-A058-BDDF0410BFE5}" srcId="{D498AF05-9477-4F32-8327-03DD342154FD}" destId="{F486D67A-97F4-4DE6-8FC6-DA0107F05187}" srcOrd="1" destOrd="0" parTransId="{2E927645-28F7-4E6C-B9C2-A63C39344181}" sibTransId="{611B1E63-74C5-4885-A533-9506C70E8617}"/>
    <dgm:cxn modelId="{B36D55C8-4C4C-4274-9668-F528B892F6C5}" srcId="{6B50C1B8-06A5-4104-87E0-AA5BF4653902}" destId="{D498AF05-9477-4F32-8327-03DD342154FD}" srcOrd="0" destOrd="0" parTransId="{9A03CE5E-CE91-499E-A334-64B3F5DE79FB}" sibTransId="{68B22377-D346-4FBA-932B-6A552471A9D4}"/>
    <dgm:cxn modelId="{1E9871B8-1115-4D50-8642-E9E56D079244}" type="presOf" srcId="{A93B4336-E514-4DBF-95BF-CF14641CF353}" destId="{45179A02-CAA2-47B4-9915-1803B964B690}" srcOrd="0" destOrd="0" presId="urn:microsoft.com/office/officeart/2005/8/layout/orgChart1"/>
    <dgm:cxn modelId="{431D7AD9-3B82-43C8-96FB-970ABB869FE5}" type="presOf" srcId="{D498AF05-9477-4F32-8327-03DD342154FD}" destId="{2FF5C371-C385-484A-B915-326FC185D6F2}" srcOrd="0" destOrd="0" presId="urn:microsoft.com/office/officeart/2005/8/layout/orgChart1"/>
    <dgm:cxn modelId="{FF4CAE5E-2546-49B4-8E9F-32AA34151F9F}" srcId="{D498AF05-9477-4F32-8327-03DD342154FD}" destId="{6D1F4A69-7F8D-421E-BDD8-3AD695156961}" srcOrd="0" destOrd="0" parTransId="{A93B4336-E514-4DBF-95BF-CF14641CF353}" sibTransId="{B39139D3-7A32-4E24-82F5-66EAC05CEB93}"/>
    <dgm:cxn modelId="{AFF2E9C7-AFDE-49AA-AA86-86763F5E8885}" type="presOf" srcId="{F486D67A-97F4-4DE6-8FC6-DA0107F05187}" destId="{265ACDDC-06E2-476F-8D6D-B29A7CA1AEF5}" srcOrd="1" destOrd="0" presId="urn:microsoft.com/office/officeart/2005/8/layout/orgChart1"/>
    <dgm:cxn modelId="{384F2B24-3F20-4CDA-91F7-84349740E530}" type="presOf" srcId="{6D1F4A69-7F8D-421E-BDD8-3AD695156961}" destId="{200C70FB-8B5C-4D52-88E2-89EF85CB878E}" srcOrd="0" destOrd="0" presId="urn:microsoft.com/office/officeart/2005/8/layout/orgChart1"/>
    <dgm:cxn modelId="{3C36B91E-3CA2-4559-95E6-350B21A1DE8F}" type="presOf" srcId="{6B50C1B8-06A5-4104-87E0-AA5BF4653902}" destId="{27EE3D30-38EE-4028-A827-E209A44E5704}" srcOrd="0" destOrd="0" presId="urn:microsoft.com/office/officeart/2005/8/layout/orgChart1"/>
    <dgm:cxn modelId="{570B49D8-A19B-4157-B72A-3DF5E8668F8B}" type="presParOf" srcId="{27EE3D30-38EE-4028-A827-E209A44E5704}" destId="{8AAA4369-BE39-4F45-B8B8-23896AC03EE6}" srcOrd="0" destOrd="0" presId="urn:microsoft.com/office/officeart/2005/8/layout/orgChart1"/>
    <dgm:cxn modelId="{69BAA3C0-4E63-4258-BCC7-0CC8FD2B1773}" type="presParOf" srcId="{8AAA4369-BE39-4F45-B8B8-23896AC03EE6}" destId="{EA517B09-B92D-444A-969F-0CC88B902DD5}" srcOrd="0" destOrd="0" presId="urn:microsoft.com/office/officeart/2005/8/layout/orgChart1"/>
    <dgm:cxn modelId="{297A12E7-A3FA-4FF9-9022-30C7973C0860}" type="presParOf" srcId="{EA517B09-B92D-444A-969F-0CC88B902DD5}" destId="{2FF5C371-C385-484A-B915-326FC185D6F2}" srcOrd="0" destOrd="0" presId="urn:microsoft.com/office/officeart/2005/8/layout/orgChart1"/>
    <dgm:cxn modelId="{C6FFA11C-FD4D-4DAC-AD9E-16A43DAB11CD}" type="presParOf" srcId="{EA517B09-B92D-444A-969F-0CC88B902DD5}" destId="{F99A0025-1C8F-4D2D-B94A-7828AE9C4396}" srcOrd="1" destOrd="0" presId="urn:microsoft.com/office/officeart/2005/8/layout/orgChart1"/>
    <dgm:cxn modelId="{6414EFF5-34C6-41A7-A565-23E7ADE88AEC}" type="presParOf" srcId="{8AAA4369-BE39-4F45-B8B8-23896AC03EE6}" destId="{2C68D37E-3AE3-43ED-908E-5ABD627F9222}" srcOrd="1" destOrd="0" presId="urn:microsoft.com/office/officeart/2005/8/layout/orgChart1"/>
    <dgm:cxn modelId="{A789AF6D-2370-4D00-8FB9-82CBC6C09C62}" type="presParOf" srcId="{2C68D37E-3AE3-43ED-908E-5ABD627F9222}" destId="{45179A02-CAA2-47B4-9915-1803B964B690}" srcOrd="0" destOrd="0" presId="urn:microsoft.com/office/officeart/2005/8/layout/orgChart1"/>
    <dgm:cxn modelId="{12D3263B-E6BB-4D0B-9DD4-9979C96A21D7}" type="presParOf" srcId="{2C68D37E-3AE3-43ED-908E-5ABD627F9222}" destId="{B30B92D3-22B7-4AEA-B6B7-5BFEB09244DF}" srcOrd="1" destOrd="0" presId="urn:microsoft.com/office/officeart/2005/8/layout/orgChart1"/>
    <dgm:cxn modelId="{70626E9F-DF0E-4392-A678-4B56E5BF9511}" type="presParOf" srcId="{B30B92D3-22B7-4AEA-B6B7-5BFEB09244DF}" destId="{81CC3509-F3ED-42F1-AEAD-346CC9349236}" srcOrd="0" destOrd="0" presId="urn:microsoft.com/office/officeart/2005/8/layout/orgChart1"/>
    <dgm:cxn modelId="{87A0FD0D-8B2D-4AB3-9295-C78EA43C0C49}" type="presParOf" srcId="{81CC3509-F3ED-42F1-AEAD-346CC9349236}" destId="{200C70FB-8B5C-4D52-88E2-89EF85CB878E}" srcOrd="0" destOrd="0" presId="urn:microsoft.com/office/officeart/2005/8/layout/orgChart1"/>
    <dgm:cxn modelId="{D160D10A-C5F6-4FF2-A463-3109BACC6B77}" type="presParOf" srcId="{81CC3509-F3ED-42F1-AEAD-346CC9349236}" destId="{4C1E4AD0-4C95-4EB8-A62B-880D191D6676}" srcOrd="1" destOrd="0" presId="urn:microsoft.com/office/officeart/2005/8/layout/orgChart1"/>
    <dgm:cxn modelId="{E30A8E82-9E0B-4FD4-B20E-AEBE33B244BE}" type="presParOf" srcId="{B30B92D3-22B7-4AEA-B6B7-5BFEB09244DF}" destId="{3060C61C-825A-4D98-A093-0D66D490F8FD}" srcOrd="1" destOrd="0" presId="urn:microsoft.com/office/officeart/2005/8/layout/orgChart1"/>
    <dgm:cxn modelId="{A7722BE9-CB1D-4194-B0AE-FBD72AB1045D}" type="presParOf" srcId="{B30B92D3-22B7-4AEA-B6B7-5BFEB09244DF}" destId="{7EE30493-691A-478B-889C-6213FDDF719C}" srcOrd="2" destOrd="0" presId="urn:microsoft.com/office/officeart/2005/8/layout/orgChart1"/>
    <dgm:cxn modelId="{BC0503D3-9932-4252-846B-10232BF8DDF1}" type="presParOf" srcId="{2C68D37E-3AE3-43ED-908E-5ABD627F9222}" destId="{37E0C795-686A-43E0-8755-206E8EE3FF85}" srcOrd="2" destOrd="0" presId="urn:microsoft.com/office/officeart/2005/8/layout/orgChart1"/>
    <dgm:cxn modelId="{C41F1A5A-0C9C-4BB3-B4CE-C277B226113B}" type="presParOf" srcId="{2C68D37E-3AE3-43ED-908E-5ABD627F9222}" destId="{8E3A6808-E7A9-4311-9C56-D93F51BB4922}" srcOrd="3" destOrd="0" presId="urn:microsoft.com/office/officeart/2005/8/layout/orgChart1"/>
    <dgm:cxn modelId="{FDBE3872-D123-4F14-A940-D31D9F9AB889}" type="presParOf" srcId="{8E3A6808-E7A9-4311-9C56-D93F51BB4922}" destId="{A7C7A18E-A345-4865-8CDB-8B0065789BD5}" srcOrd="0" destOrd="0" presId="urn:microsoft.com/office/officeart/2005/8/layout/orgChart1"/>
    <dgm:cxn modelId="{C8309730-F14B-43D3-9DAC-ADCE451334FB}" type="presParOf" srcId="{A7C7A18E-A345-4865-8CDB-8B0065789BD5}" destId="{619E32AC-B9C7-4257-8BD0-8BCEBB45AC19}" srcOrd="0" destOrd="0" presId="urn:microsoft.com/office/officeart/2005/8/layout/orgChart1"/>
    <dgm:cxn modelId="{4ABFEFE6-D71E-477A-BF76-08062FBABF02}" type="presParOf" srcId="{A7C7A18E-A345-4865-8CDB-8B0065789BD5}" destId="{265ACDDC-06E2-476F-8D6D-B29A7CA1AEF5}" srcOrd="1" destOrd="0" presId="urn:microsoft.com/office/officeart/2005/8/layout/orgChart1"/>
    <dgm:cxn modelId="{A3BA8190-E80A-4851-8BD3-570568B1297D}" type="presParOf" srcId="{8E3A6808-E7A9-4311-9C56-D93F51BB4922}" destId="{FBE1E806-52D9-4B1E-8B1A-694773C374BB}" srcOrd="1" destOrd="0" presId="urn:microsoft.com/office/officeart/2005/8/layout/orgChart1"/>
    <dgm:cxn modelId="{660D95C0-DE30-46A6-80F5-99DF49810154}" type="presParOf" srcId="{8E3A6808-E7A9-4311-9C56-D93F51BB4922}" destId="{DDCEB9A6-9547-438E-BFCD-D60BFC061749}" srcOrd="2" destOrd="0" presId="urn:microsoft.com/office/officeart/2005/8/layout/orgChart1"/>
    <dgm:cxn modelId="{2F484EBC-6B5F-488C-8C0A-866A9284C803}" type="presParOf" srcId="{8AAA4369-BE39-4F45-B8B8-23896AC03EE6}" destId="{D3FF2FC3-FB96-40D0-BD8E-57E0622E5DB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F28A4B-FF34-4618-AF99-D52716FF1276}" type="doc">
      <dgm:prSet loTypeId="urn:microsoft.com/office/officeart/2005/8/layout/orgChart1" loCatId="hierarchy" qsTypeId="urn:microsoft.com/office/officeart/2005/8/quickstyle/simple3" qsCatId="simple" csTypeId="urn:microsoft.com/office/officeart/2005/8/colors/accent1_2#2" csCatId="accent1" phldr="1"/>
      <dgm:spPr/>
      <dgm:t>
        <a:bodyPr/>
        <a:lstStyle/>
        <a:p>
          <a:endParaRPr lang="en-US"/>
        </a:p>
      </dgm:t>
    </dgm:pt>
    <dgm:pt modelId="{DFCC93EB-8468-4E06-A726-8DABF92EBA70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bg-BG" sz="1800" b="1" dirty="0" smtClean="0"/>
            <a:t>Зелени Сгради</a:t>
          </a:r>
          <a:endParaRPr lang="en-US" sz="1800" b="1" dirty="0"/>
        </a:p>
      </dgm:t>
    </dgm:pt>
    <dgm:pt modelId="{E65007E2-374A-47C2-BDAE-6E02F88FD584}" type="parTrans" cxnId="{7E3888E3-9A2E-42F1-B044-41C8FE7897FF}">
      <dgm:prSet/>
      <dgm:spPr/>
      <dgm:t>
        <a:bodyPr/>
        <a:lstStyle/>
        <a:p>
          <a:endParaRPr lang="en-US"/>
        </a:p>
      </dgm:t>
    </dgm:pt>
    <dgm:pt modelId="{72164F17-C721-407F-84E0-F783995FE87A}" type="sibTrans" cxnId="{7E3888E3-9A2E-42F1-B044-41C8FE7897FF}">
      <dgm:prSet/>
      <dgm:spPr/>
      <dgm:t>
        <a:bodyPr/>
        <a:lstStyle/>
        <a:p>
          <a:endParaRPr lang="en-US"/>
        </a:p>
      </dgm:t>
    </dgm:pt>
    <dgm:pt modelId="{4A4176B1-36ED-4F1E-982F-F1952D9B513C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bg-BG" sz="1800" b="1" dirty="0" smtClean="0"/>
            <a:t>Енергийни Мрежи</a:t>
          </a:r>
          <a:endParaRPr lang="en-US" sz="1800" b="1" dirty="0"/>
        </a:p>
      </dgm:t>
    </dgm:pt>
    <dgm:pt modelId="{9628166C-57EC-4762-9D73-4BC81E10A805}" type="parTrans" cxnId="{9063CED1-006E-4C0F-8C76-831AE7BA0EA3}">
      <dgm:prSet/>
      <dgm:spPr/>
      <dgm:t>
        <a:bodyPr/>
        <a:lstStyle/>
        <a:p>
          <a:endParaRPr lang="en-US"/>
        </a:p>
      </dgm:t>
    </dgm:pt>
    <dgm:pt modelId="{9015D2A4-3810-4C97-AA00-7FD8E0DD3D47}" type="sibTrans" cxnId="{9063CED1-006E-4C0F-8C76-831AE7BA0EA3}">
      <dgm:prSet/>
      <dgm:spPr/>
      <dgm:t>
        <a:bodyPr/>
        <a:lstStyle/>
        <a:p>
          <a:endParaRPr lang="en-US"/>
        </a:p>
      </dgm:t>
    </dgm:pt>
    <dgm:pt modelId="{E6B58765-736C-4234-AF3A-255C7E77DEC1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bg-BG" sz="1800" b="1" dirty="0" smtClean="0"/>
            <a:t>Иновации в Транспорта</a:t>
          </a:r>
          <a:endParaRPr lang="en-US" sz="1800" b="1" dirty="0"/>
        </a:p>
      </dgm:t>
    </dgm:pt>
    <dgm:pt modelId="{0F3380A5-1BC3-4FCD-BDCE-A591A175AE3F}" type="parTrans" cxnId="{5B92C63F-1D00-4A97-84F9-74FF550591C6}">
      <dgm:prSet/>
      <dgm:spPr/>
      <dgm:t>
        <a:bodyPr/>
        <a:lstStyle/>
        <a:p>
          <a:endParaRPr lang="en-US"/>
        </a:p>
      </dgm:t>
    </dgm:pt>
    <dgm:pt modelId="{D211164E-7F17-4278-8A9A-06E19B0DF4F0}" type="sibTrans" cxnId="{5B92C63F-1D00-4A97-84F9-74FF550591C6}">
      <dgm:prSet/>
      <dgm:spPr/>
      <dgm:t>
        <a:bodyPr/>
        <a:lstStyle/>
        <a:p>
          <a:endParaRPr lang="en-US"/>
        </a:p>
      </dgm:t>
    </dgm:pt>
    <dgm:pt modelId="{4949B4AE-6718-4DC4-8FA2-606E8E301E3F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ln>
          <a:noFill/>
        </a:ln>
      </dgm:spPr>
      <dgm:t>
        <a:bodyPr/>
        <a:lstStyle/>
        <a:p>
          <a:r>
            <a:rPr lang="bg-BG" sz="1800" b="1" i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Бизнес проекти за индивидуални доставчици на услуги</a:t>
          </a:r>
          <a:endParaRPr lang="en-US" sz="1800" kern="1200" dirty="0"/>
        </a:p>
      </dgm:t>
    </dgm:pt>
    <dgm:pt modelId="{614492B5-E4B5-4C57-B303-0526A4EBE611}" type="sibTrans" cxnId="{4DC06591-AA57-47E0-B431-2A8C1AFCC5C5}">
      <dgm:prSet/>
      <dgm:spPr/>
      <dgm:t>
        <a:bodyPr/>
        <a:lstStyle/>
        <a:p>
          <a:endParaRPr lang="en-US"/>
        </a:p>
      </dgm:t>
    </dgm:pt>
    <dgm:pt modelId="{DDAA40C7-0716-4C97-A637-940AF0D2A6AF}" type="parTrans" cxnId="{4DC06591-AA57-47E0-B431-2A8C1AFCC5C5}">
      <dgm:prSet/>
      <dgm:spPr/>
      <dgm:t>
        <a:bodyPr/>
        <a:lstStyle/>
        <a:p>
          <a:endParaRPr lang="en-US"/>
        </a:p>
      </dgm:t>
    </dgm:pt>
    <dgm:pt modelId="{6E5F498A-0DA6-4639-BF5A-0CCB3D3DEFAC}" type="pres">
      <dgm:prSet presAssocID="{86F28A4B-FF34-4618-AF99-D52716FF127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9CF7A3A-0DA5-4CC7-BEF2-85B1AE0997AD}" type="pres">
      <dgm:prSet presAssocID="{4949B4AE-6718-4DC4-8FA2-606E8E301E3F}" presName="hierRoot1" presStyleCnt="0">
        <dgm:presLayoutVars>
          <dgm:hierBranch val="init"/>
        </dgm:presLayoutVars>
      </dgm:prSet>
      <dgm:spPr/>
    </dgm:pt>
    <dgm:pt modelId="{3DA18FC4-3F45-4AF4-A2EC-A90F549EF712}" type="pres">
      <dgm:prSet presAssocID="{4949B4AE-6718-4DC4-8FA2-606E8E301E3F}" presName="rootComposite1" presStyleCnt="0"/>
      <dgm:spPr/>
    </dgm:pt>
    <dgm:pt modelId="{544C7A3B-CB57-46A8-B6D8-F2730FFE85CF}" type="pres">
      <dgm:prSet presAssocID="{4949B4AE-6718-4DC4-8FA2-606E8E301E3F}" presName="rootText1" presStyleLbl="node0" presStyleIdx="0" presStyleCnt="1" custScaleX="195526" custScaleY="8383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765BE6-9368-43C7-9417-D540F66A1BEC}" type="pres">
      <dgm:prSet presAssocID="{4949B4AE-6718-4DC4-8FA2-606E8E301E3F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E6B8604-105A-4630-A8C7-11E07F91A5AE}" type="pres">
      <dgm:prSet presAssocID="{4949B4AE-6718-4DC4-8FA2-606E8E301E3F}" presName="hierChild2" presStyleCnt="0"/>
      <dgm:spPr/>
    </dgm:pt>
    <dgm:pt modelId="{700E5114-B558-4F9B-972B-4CE2BBD3B49B}" type="pres">
      <dgm:prSet presAssocID="{E65007E2-374A-47C2-BDAE-6E02F88FD584}" presName="Name37" presStyleLbl="parChTrans1D2" presStyleIdx="0" presStyleCnt="3"/>
      <dgm:spPr/>
      <dgm:t>
        <a:bodyPr/>
        <a:lstStyle/>
        <a:p>
          <a:endParaRPr lang="en-US"/>
        </a:p>
      </dgm:t>
    </dgm:pt>
    <dgm:pt modelId="{BE4EBB49-E692-4E78-99BF-DBC27B5FA7F3}" type="pres">
      <dgm:prSet presAssocID="{DFCC93EB-8468-4E06-A726-8DABF92EBA70}" presName="hierRoot2" presStyleCnt="0">
        <dgm:presLayoutVars>
          <dgm:hierBranch val="init"/>
        </dgm:presLayoutVars>
      </dgm:prSet>
      <dgm:spPr/>
    </dgm:pt>
    <dgm:pt modelId="{92D883D8-950E-4335-841A-170287BC13A1}" type="pres">
      <dgm:prSet presAssocID="{DFCC93EB-8468-4E06-A726-8DABF92EBA70}" presName="rootComposite" presStyleCnt="0"/>
      <dgm:spPr/>
    </dgm:pt>
    <dgm:pt modelId="{B188FD56-8BC5-4495-9C4E-4799ABAF18BD}" type="pres">
      <dgm:prSet presAssocID="{DFCC93EB-8468-4E06-A726-8DABF92EBA70}" presName="rootText" presStyleLbl="node2" presStyleIdx="0" presStyleCnt="3" custScaleY="600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D839CE2-FC31-4D6E-8357-924E725F3D55}" type="pres">
      <dgm:prSet presAssocID="{DFCC93EB-8468-4E06-A726-8DABF92EBA70}" presName="rootConnector" presStyleLbl="node2" presStyleIdx="0" presStyleCnt="3"/>
      <dgm:spPr/>
      <dgm:t>
        <a:bodyPr/>
        <a:lstStyle/>
        <a:p>
          <a:endParaRPr lang="en-US"/>
        </a:p>
      </dgm:t>
    </dgm:pt>
    <dgm:pt modelId="{D9923D49-D961-497E-892D-262F2EB986C5}" type="pres">
      <dgm:prSet presAssocID="{DFCC93EB-8468-4E06-A726-8DABF92EBA70}" presName="hierChild4" presStyleCnt="0"/>
      <dgm:spPr/>
    </dgm:pt>
    <dgm:pt modelId="{B4001C83-B4A6-4F8D-9DA5-971BE722922F}" type="pres">
      <dgm:prSet presAssocID="{DFCC93EB-8468-4E06-A726-8DABF92EBA70}" presName="hierChild5" presStyleCnt="0"/>
      <dgm:spPr/>
    </dgm:pt>
    <dgm:pt modelId="{76F5A53F-2B95-4BC6-8EA1-839B10FF8650}" type="pres">
      <dgm:prSet presAssocID="{9628166C-57EC-4762-9D73-4BC81E10A805}" presName="Name37" presStyleLbl="parChTrans1D2" presStyleIdx="1" presStyleCnt="3"/>
      <dgm:spPr/>
      <dgm:t>
        <a:bodyPr/>
        <a:lstStyle/>
        <a:p>
          <a:endParaRPr lang="en-US"/>
        </a:p>
      </dgm:t>
    </dgm:pt>
    <dgm:pt modelId="{5994CCDC-FD28-43A4-A58C-74B0C2CC776F}" type="pres">
      <dgm:prSet presAssocID="{4A4176B1-36ED-4F1E-982F-F1952D9B513C}" presName="hierRoot2" presStyleCnt="0">
        <dgm:presLayoutVars>
          <dgm:hierBranch val="init"/>
        </dgm:presLayoutVars>
      </dgm:prSet>
      <dgm:spPr/>
    </dgm:pt>
    <dgm:pt modelId="{28E018D7-95CD-4F1C-98F4-A7FF9BDB8107}" type="pres">
      <dgm:prSet presAssocID="{4A4176B1-36ED-4F1E-982F-F1952D9B513C}" presName="rootComposite" presStyleCnt="0"/>
      <dgm:spPr/>
    </dgm:pt>
    <dgm:pt modelId="{2ED147A8-D1F8-4B72-9259-372625530496}" type="pres">
      <dgm:prSet presAssocID="{4A4176B1-36ED-4F1E-982F-F1952D9B513C}" presName="rootText" presStyleLbl="node2" presStyleIdx="1" presStyleCnt="3" custScaleY="600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DB69800-915E-4FAD-845F-FA7E907F73C5}" type="pres">
      <dgm:prSet presAssocID="{4A4176B1-36ED-4F1E-982F-F1952D9B513C}" presName="rootConnector" presStyleLbl="node2" presStyleIdx="1" presStyleCnt="3"/>
      <dgm:spPr/>
      <dgm:t>
        <a:bodyPr/>
        <a:lstStyle/>
        <a:p>
          <a:endParaRPr lang="en-US"/>
        </a:p>
      </dgm:t>
    </dgm:pt>
    <dgm:pt modelId="{2FC59F46-FF52-417A-A21E-8FF9817C2405}" type="pres">
      <dgm:prSet presAssocID="{4A4176B1-36ED-4F1E-982F-F1952D9B513C}" presName="hierChild4" presStyleCnt="0"/>
      <dgm:spPr/>
    </dgm:pt>
    <dgm:pt modelId="{34C2F371-554D-4901-942A-CA9D3DED7DB4}" type="pres">
      <dgm:prSet presAssocID="{4A4176B1-36ED-4F1E-982F-F1952D9B513C}" presName="hierChild5" presStyleCnt="0"/>
      <dgm:spPr/>
    </dgm:pt>
    <dgm:pt modelId="{B3720B46-E0C5-4ECB-B303-9A55E8FFC47D}" type="pres">
      <dgm:prSet presAssocID="{0F3380A5-1BC3-4FCD-BDCE-A591A175AE3F}" presName="Name37" presStyleLbl="parChTrans1D2" presStyleIdx="2" presStyleCnt="3"/>
      <dgm:spPr/>
      <dgm:t>
        <a:bodyPr/>
        <a:lstStyle/>
        <a:p>
          <a:endParaRPr lang="en-US"/>
        </a:p>
      </dgm:t>
    </dgm:pt>
    <dgm:pt modelId="{649201C0-7B50-4E9B-ACF3-F9539209E726}" type="pres">
      <dgm:prSet presAssocID="{E6B58765-736C-4234-AF3A-255C7E77DEC1}" presName="hierRoot2" presStyleCnt="0">
        <dgm:presLayoutVars>
          <dgm:hierBranch val="init"/>
        </dgm:presLayoutVars>
      </dgm:prSet>
      <dgm:spPr/>
    </dgm:pt>
    <dgm:pt modelId="{E014214C-20B0-4440-8C69-1FBD31F1BDA3}" type="pres">
      <dgm:prSet presAssocID="{E6B58765-736C-4234-AF3A-255C7E77DEC1}" presName="rootComposite" presStyleCnt="0"/>
      <dgm:spPr/>
    </dgm:pt>
    <dgm:pt modelId="{FD1AB61C-24EF-4E94-8402-C6F527620170}" type="pres">
      <dgm:prSet presAssocID="{E6B58765-736C-4234-AF3A-255C7E77DEC1}" presName="rootText" presStyleLbl="node2" presStyleIdx="2" presStyleCnt="3" custScaleY="600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8E7F4B6-7CE1-4CD6-A2B2-11DCCEDF2D70}" type="pres">
      <dgm:prSet presAssocID="{E6B58765-736C-4234-AF3A-255C7E77DEC1}" presName="rootConnector" presStyleLbl="node2" presStyleIdx="2" presStyleCnt="3"/>
      <dgm:spPr/>
      <dgm:t>
        <a:bodyPr/>
        <a:lstStyle/>
        <a:p>
          <a:endParaRPr lang="en-US"/>
        </a:p>
      </dgm:t>
    </dgm:pt>
    <dgm:pt modelId="{5DA780CD-765A-4A6A-A6BF-48BE82935B61}" type="pres">
      <dgm:prSet presAssocID="{E6B58765-736C-4234-AF3A-255C7E77DEC1}" presName="hierChild4" presStyleCnt="0"/>
      <dgm:spPr/>
    </dgm:pt>
    <dgm:pt modelId="{67540C49-153C-4644-B84C-7BE64422E569}" type="pres">
      <dgm:prSet presAssocID="{E6B58765-736C-4234-AF3A-255C7E77DEC1}" presName="hierChild5" presStyleCnt="0"/>
      <dgm:spPr/>
    </dgm:pt>
    <dgm:pt modelId="{71A8A4FA-FA25-4729-9732-9E8F38AC1554}" type="pres">
      <dgm:prSet presAssocID="{4949B4AE-6718-4DC4-8FA2-606E8E301E3F}" presName="hierChild3" presStyleCnt="0"/>
      <dgm:spPr/>
    </dgm:pt>
  </dgm:ptLst>
  <dgm:cxnLst>
    <dgm:cxn modelId="{01FDA9C6-E413-454A-B55C-F38CCF1ED23F}" type="presOf" srcId="{4949B4AE-6718-4DC4-8FA2-606E8E301E3F}" destId="{544C7A3B-CB57-46A8-B6D8-F2730FFE85CF}" srcOrd="0" destOrd="0" presId="urn:microsoft.com/office/officeart/2005/8/layout/orgChart1"/>
    <dgm:cxn modelId="{4DC06591-AA57-47E0-B431-2A8C1AFCC5C5}" srcId="{86F28A4B-FF34-4618-AF99-D52716FF1276}" destId="{4949B4AE-6718-4DC4-8FA2-606E8E301E3F}" srcOrd="0" destOrd="0" parTransId="{DDAA40C7-0716-4C97-A637-940AF0D2A6AF}" sibTransId="{614492B5-E4B5-4C57-B303-0526A4EBE611}"/>
    <dgm:cxn modelId="{E2559BFD-ACD6-451B-B292-6D25A1B52899}" type="presOf" srcId="{DFCC93EB-8468-4E06-A726-8DABF92EBA70}" destId="{B188FD56-8BC5-4495-9C4E-4799ABAF18BD}" srcOrd="0" destOrd="0" presId="urn:microsoft.com/office/officeart/2005/8/layout/orgChart1"/>
    <dgm:cxn modelId="{0D8B0C1A-EC7E-4E05-B807-A285FE5F4640}" type="presOf" srcId="{86F28A4B-FF34-4618-AF99-D52716FF1276}" destId="{6E5F498A-0DA6-4639-BF5A-0CCB3D3DEFAC}" srcOrd="0" destOrd="0" presId="urn:microsoft.com/office/officeart/2005/8/layout/orgChart1"/>
    <dgm:cxn modelId="{83ECFC1F-03E8-4011-80C9-D5F87D3F7A16}" type="presOf" srcId="{DFCC93EB-8468-4E06-A726-8DABF92EBA70}" destId="{5D839CE2-FC31-4D6E-8357-924E725F3D55}" srcOrd="1" destOrd="0" presId="urn:microsoft.com/office/officeart/2005/8/layout/orgChart1"/>
    <dgm:cxn modelId="{6F91ABA0-2C34-401B-A3A2-6902F2F4C1A4}" type="presOf" srcId="{0F3380A5-1BC3-4FCD-BDCE-A591A175AE3F}" destId="{B3720B46-E0C5-4ECB-B303-9A55E8FFC47D}" srcOrd="0" destOrd="0" presId="urn:microsoft.com/office/officeart/2005/8/layout/orgChart1"/>
    <dgm:cxn modelId="{29A24944-1A45-4F9A-AB6A-08C5A2443458}" type="presOf" srcId="{E65007E2-374A-47C2-BDAE-6E02F88FD584}" destId="{700E5114-B558-4F9B-972B-4CE2BBD3B49B}" srcOrd="0" destOrd="0" presId="urn:microsoft.com/office/officeart/2005/8/layout/orgChart1"/>
    <dgm:cxn modelId="{7A6DDFEF-0042-4801-A98A-ED2E1B2BF738}" type="presOf" srcId="{4949B4AE-6718-4DC4-8FA2-606E8E301E3F}" destId="{D2765BE6-9368-43C7-9417-D540F66A1BEC}" srcOrd="1" destOrd="0" presId="urn:microsoft.com/office/officeart/2005/8/layout/orgChart1"/>
    <dgm:cxn modelId="{9063CED1-006E-4C0F-8C76-831AE7BA0EA3}" srcId="{4949B4AE-6718-4DC4-8FA2-606E8E301E3F}" destId="{4A4176B1-36ED-4F1E-982F-F1952D9B513C}" srcOrd="1" destOrd="0" parTransId="{9628166C-57EC-4762-9D73-4BC81E10A805}" sibTransId="{9015D2A4-3810-4C97-AA00-7FD8E0DD3D47}"/>
    <dgm:cxn modelId="{A01E009E-ECFA-4E33-9C39-6F30FC443D86}" type="presOf" srcId="{E6B58765-736C-4234-AF3A-255C7E77DEC1}" destId="{FD1AB61C-24EF-4E94-8402-C6F527620170}" srcOrd="0" destOrd="0" presId="urn:microsoft.com/office/officeart/2005/8/layout/orgChart1"/>
    <dgm:cxn modelId="{7E3888E3-9A2E-42F1-B044-41C8FE7897FF}" srcId="{4949B4AE-6718-4DC4-8FA2-606E8E301E3F}" destId="{DFCC93EB-8468-4E06-A726-8DABF92EBA70}" srcOrd="0" destOrd="0" parTransId="{E65007E2-374A-47C2-BDAE-6E02F88FD584}" sibTransId="{72164F17-C721-407F-84E0-F783995FE87A}"/>
    <dgm:cxn modelId="{A5D06B32-C606-4FD3-A000-AE2AB01F9834}" type="presOf" srcId="{4A4176B1-36ED-4F1E-982F-F1952D9B513C}" destId="{1DB69800-915E-4FAD-845F-FA7E907F73C5}" srcOrd="1" destOrd="0" presId="urn:microsoft.com/office/officeart/2005/8/layout/orgChart1"/>
    <dgm:cxn modelId="{BE7CC2C9-23AA-428B-ACDE-3A5EDAA82821}" type="presOf" srcId="{E6B58765-736C-4234-AF3A-255C7E77DEC1}" destId="{58E7F4B6-7CE1-4CD6-A2B2-11DCCEDF2D70}" srcOrd="1" destOrd="0" presId="urn:microsoft.com/office/officeart/2005/8/layout/orgChart1"/>
    <dgm:cxn modelId="{9035A99A-93E4-43BD-8624-DCC315014BFD}" type="presOf" srcId="{4A4176B1-36ED-4F1E-982F-F1952D9B513C}" destId="{2ED147A8-D1F8-4B72-9259-372625530496}" srcOrd="0" destOrd="0" presId="urn:microsoft.com/office/officeart/2005/8/layout/orgChart1"/>
    <dgm:cxn modelId="{5B92C63F-1D00-4A97-84F9-74FF550591C6}" srcId="{4949B4AE-6718-4DC4-8FA2-606E8E301E3F}" destId="{E6B58765-736C-4234-AF3A-255C7E77DEC1}" srcOrd="2" destOrd="0" parTransId="{0F3380A5-1BC3-4FCD-BDCE-A591A175AE3F}" sibTransId="{D211164E-7F17-4278-8A9A-06E19B0DF4F0}"/>
    <dgm:cxn modelId="{B19F458E-CBDE-4796-A9C8-5EEE75AA0BF7}" type="presOf" srcId="{9628166C-57EC-4762-9D73-4BC81E10A805}" destId="{76F5A53F-2B95-4BC6-8EA1-839B10FF8650}" srcOrd="0" destOrd="0" presId="urn:microsoft.com/office/officeart/2005/8/layout/orgChart1"/>
    <dgm:cxn modelId="{A03F7F26-C929-4214-A74D-0C3AF78F4B99}" type="presParOf" srcId="{6E5F498A-0DA6-4639-BF5A-0CCB3D3DEFAC}" destId="{E9CF7A3A-0DA5-4CC7-BEF2-85B1AE0997AD}" srcOrd="0" destOrd="0" presId="urn:microsoft.com/office/officeart/2005/8/layout/orgChart1"/>
    <dgm:cxn modelId="{F5D32A1D-609E-4D13-9522-79C81489D99D}" type="presParOf" srcId="{E9CF7A3A-0DA5-4CC7-BEF2-85B1AE0997AD}" destId="{3DA18FC4-3F45-4AF4-A2EC-A90F549EF712}" srcOrd="0" destOrd="0" presId="urn:microsoft.com/office/officeart/2005/8/layout/orgChart1"/>
    <dgm:cxn modelId="{401CF083-A3D4-4B40-A652-39D25173F8A9}" type="presParOf" srcId="{3DA18FC4-3F45-4AF4-A2EC-A90F549EF712}" destId="{544C7A3B-CB57-46A8-B6D8-F2730FFE85CF}" srcOrd="0" destOrd="0" presId="urn:microsoft.com/office/officeart/2005/8/layout/orgChart1"/>
    <dgm:cxn modelId="{D9E36136-A47C-4C51-B12D-8F4F25A695F4}" type="presParOf" srcId="{3DA18FC4-3F45-4AF4-A2EC-A90F549EF712}" destId="{D2765BE6-9368-43C7-9417-D540F66A1BEC}" srcOrd="1" destOrd="0" presId="urn:microsoft.com/office/officeart/2005/8/layout/orgChart1"/>
    <dgm:cxn modelId="{723B7458-5C1F-4F7C-83A3-9E32AA474178}" type="presParOf" srcId="{E9CF7A3A-0DA5-4CC7-BEF2-85B1AE0997AD}" destId="{FE6B8604-105A-4630-A8C7-11E07F91A5AE}" srcOrd="1" destOrd="0" presId="urn:microsoft.com/office/officeart/2005/8/layout/orgChart1"/>
    <dgm:cxn modelId="{E2DA4D7E-14DA-4169-975E-0435BD6A1FFA}" type="presParOf" srcId="{FE6B8604-105A-4630-A8C7-11E07F91A5AE}" destId="{700E5114-B558-4F9B-972B-4CE2BBD3B49B}" srcOrd="0" destOrd="0" presId="urn:microsoft.com/office/officeart/2005/8/layout/orgChart1"/>
    <dgm:cxn modelId="{14D2A288-7EF9-4070-B540-97A3CA43EDD3}" type="presParOf" srcId="{FE6B8604-105A-4630-A8C7-11E07F91A5AE}" destId="{BE4EBB49-E692-4E78-99BF-DBC27B5FA7F3}" srcOrd="1" destOrd="0" presId="urn:microsoft.com/office/officeart/2005/8/layout/orgChart1"/>
    <dgm:cxn modelId="{246D3BF0-E6EB-4938-A540-F361254F7C0B}" type="presParOf" srcId="{BE4EBB49-E692-4E78-99BF-DBC27B5FA7F3}" destId="{92D883D8-950E-4335-841A-170287BC13A1}" srcOrd="0" destOrd="0" presId="urn:microsoft.com/office/officeart/2005/8/layout/orgChart1"/>
    <dgm:cxn modelId="{29FAA4B8-98BD-4008-B316-07BB6B1294D3}" type="presParOf" srcId="{92D883D8-950E-4335-841A-170287BC13A1}" destId="{B188FD56-8BC5-4495-9C4E-4799ABAF18BD}" srcOrd="0" destOrd="0" presId="urn:microsoft.com/office/officeart/2005/8/layout/orgChart1"/>
    <dgm:cxn modelId="{8EB8070C-F617-4F46-91F8-A0044CB78748}" type="presParOf" srcId="{92D883D8-950E-4335-841A-170287BC13A1}" destId="{5D839CE2-FC31-4D6E-8357-924E725F3D55}" srcOrd="1" destOrd="0" presId="urn:microsoft.com/office/officeart/2005/8/layout/orgChart1"/>
    <dgm:cxn modelId="{00F0EFC6-CEF6-440D-90C2-CFD0EDB0B605}" type="presParOf" srcId="{BE4EBB49-E692-4E78-99BF-DBC27B5FA7F3}" destId="{D9923D49-D961-497E-892D-262F2EB986C5}" srcOrd="1" destOrd="0" presId="urn:microsoft.com/office/officeart/2005/8/layout/orgChart1"/>
    <dgm:cxn modelId="{E2191F2F-33C1-4C9C-9A26-3AE2D080EC32}" type="presParOf" srcId="{BE4EBB49-E692-4E78-99BF-DBC27B5FA7F3}" destId="{B4001C83-B4A6-4F8D-9DA5-971BE722922F}" srcOrd="2" destOrd="0" presId="urn:microsoft.com/office/officeart/2005/8/layout/orgChart1"/>
    <dgm:cxn modelId="{C3730EA2-EF66-4448-9050-2F571864C318}" type="presParOf" srcId="{FE6B8604-105A-4630-A8C7-11E07F91A5AE}" destId="{76F5A53F-2B95-4BC6-8EA1-839B10FF8650}" srcOrd="2" destOrd="0" presId="urn:microsoft.com/office/officeart/2005/8/layout/orgChart1"/>
    <dgm:cxn modelId="{01061BBA-1440-42CF-BCE3-3C0524212E6F}" type="presParOf" srcId="{FE6B8604-105A-4630-A8C7-11E07F91A5AE}" destId="{5994CCDC-FD28-43A4-A58C-74B0C2CC776F}" srcOrd="3" destOrd="0" presId="urn:microsoft.com/office/officeart/2005/8/layout/orgChart1"/>
    <dgm:cxn modelId="{CF48489B-E6FC-49ED-9AE3-57D40165F7D4}" type="presParOf" srcId="{5994CCDC-FD28-43A4-A58C-74B0C2CC776F}" destId="{28E018D7-95CD-4F1C-98F4-A7FF9BDB8107}" srcOrd="0" destOrd="0" presId="urn:microsoft.com/office/officeart/2005/8/layout/orgChart1"/>
    <dgm:cxn modelId="{D8D15B3C-2D3B-4264-A1BC-9A824F7E439A}" type="presParOf" srcId="{28E018D7-95CD-4F1C-98F4-A7FF9BDB8107}" destId="{2ED147A8-D1F8-4B72-9259-372625530496}" srcOrd="0" destOrd="0" presId="urn:microsoft.com/office/officeart/2005/8/layout/orgChart1"/>
    <dgm:cxn modelId="{3E6E5106-EF28-43DD-9F65-27B3DBC74F01}" type="presParOf" srcId="{28E018D7-95CD-4F1C-98F4-A7FF9BDB8107}" destId="{1DB69800-915E-4FAD-845F-FA7E907F73C5}" srcOrd="1" destOrd="0" presId="urn:microsoft.com/office/officeart/2005/8/layout/orgChart1"/>
    <dgm:cxn modelId="{1AB1E7C5-16CF-40A6-B483-EBAEC8DB6E9E}" type="presParOf" srcId="{5994CCDC-FD28-43A4-A58C-74B0C2CC776F}" destId="{2FC59F46-FF52-417A-A21E-8FF9817C2405}" srcOrd="1" destOrd="0" presId="urn:microsoft.com/office/officeart/2005/8/layout/orgChart1"/>
    <dgm:cxn modelId="{4B5FA024-E958-4F71-8E57-8A566509F18B}" type="presParOf" srcId="{5994CCDC-FD28-43A4-A58C-74B0C2CC776F}" destId="{34C2F371-554D-4901-942A-CA9D3DED7DB4}" srcOrd="2" destOrd="0" presId="urn:microsoft.com/office/officeart/2005/8/layout/orgChart1"/>
    <dgm:cxn modelId="{E5F40ECB-E601-4FD6-81EE-438AC14B5C40}" type="presParOf" srcId="{FE6B8604-105A-4630-A8C7-11E07F91A5AE}" destId="{B3720B46-E0C5-4ECB-B303-9A55E8FFC47D}" srcOrd="4" destOrd="0" presId="urn:microsoft.com/office/officeart/2005/8/layout/orgChart1"/>
    <dgm:cxn modelId="{65FD10BB-DE21-436E-B071-447DC1CBDAC2}" type="presParOf" srcId="{FE6B8604-105A-4630-A8C7-11E07F91A5AE}" destId="{649201C0-7B50-4E9B-ACF3-F9539209E726}" srcOrd="5" destOrd="0" presId="urn:microsoft.com/office/officeart/2005/8/layout/orgChart1"/>
    <dgm:cxn modelId="{0E914FD3-B3C3-4398-8298-1AC6ADA9CA8A}" type="presParOf" srcId="{649201C0-7B50-4E9B-ACF3-F9539209E726}" destId="{E014214C-20B0-4440-8C69-1FBD31F1BDA3}" srcOrd="0" destOrd="0" presId="urn:microsoft.com/office/officeart/2005/8/layout/orgChart1"/>
    <dgm:cxn modelId="{58798951-5FCB-46C0-9116-3AC88CC95D43}" type="presParOf" srcId="{E014214C-20B0-4440-8C69-1FBD31F1BDA3}" destId="{FD1AB61C-24EF-4E94-8402-C6F527620170}" srcOrd="0" destOrd="0" presId="urn:microsoft.com/office/officeart/2005/8/layout/orgChart1"/>
    <dgm:cxn modelId="{82E7A60C-1629-4987-93E9-CF5452ED0A57}" type="presParOf" srcId="{E014214C-20B0-4440-8C69-1FBD31F1BDA3}" destId="{58E7F4B6-7CE1-4CD6-A2B2-11DCCEDF2D70}" srcOrd="1" destOrd="0" presId="urn:microsoft.com/office/officeart/2005/8/layout/orgChart1"/>
    <dgm:cxn modelId="{4EC1FB81-A997-4DE1-8476-C73D2FA11A5D}" type="presParOf" srcId="{649201C0-7B50-4E9B-ACF3-F9539209E726}" destId="{5DA780CD-765A-4A6A-A6BF-48BE82935B61}" srcOrd="1" destOrd="0" presId="urn:microsoft.com/office/officeart/2005/8/layout/orgChart1"/>
    <dgm:cxn modelId="{6FA4CD60-57AB-46CF-90C2-33D902F16799}" type="presParOf" srcId="{649201C0-7B50-4E9B-ACF3-F9539209E726}" destId="{67540C49-153C-4644-B84C-7BE64422E569}" srcOrd="2" destOrd="0" presId="urn:microsoft.com/office/officeart/2005/8/layout/orgChart1"/>
    <dgm:cxn modelId="{C3887F4A-89F1-4508-96BD-A71B70449BC3}" type="presParOf" srcId="{E9CF7A3A-0DA5-4CC7-BEF2-85B1AE0997AD}" destId="{71A8A4FA-FA25-4729-9732-9E8F38AC155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E0C795-686A-43E0-8755-206E8EE3FF85}">
      <dsp:nvSpPr>
        <dsp:cNvPr id="0" name=""/>
        <dsp:cNvSpPr/>
      </dsp:nvSpPr>
      <dsp:spPr>
        <a:xfrm>
          <a:off x="3283700" y="958332"/>
          <a:ext cx="91440" cy="683583"/>
        </a:xfrm>
        <a:custGeom>
          <a:avLst/>
          <a:gdLst/>
          <a:ahLst/>
          <a:cxnLst/>
          <a:rect l="0" t="0" r="0" b="0"/>
          <a:pathLst>
            <a:path>
              <a:moveTo>
                <a:pt x="45966" y="0"/>
              </a:moveTo>
              <a:lnTo>
                <a:pt x="45966" y="582017"/>
              </a:lnTo>
              <a:lnTo>
                <a:pt x="45720" y="582017"/>
              </a:lnTo>
              <a:lnTo>
                <a:pt x="45720" y="6835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179A02-CAA2-47B4-9915-1803B964B690}">
      <dsp:nvSpPr>
        <dsp:cNvPr id="0" name=""/>
        <dsp:cNvSpPr/>
      </dsp:nvSpPr>
      <dsp:spPr>
        <a:xfrm>
          <a:off x="3283710" y="958332"/>
          <a:ext cx="91440" cy="194284"/>
        </a:xfrm>
        <a:custGeom>
          <a:avLst/>
          <a:gdLst/>
          <a:ahLst/>
          <a:cxnLst/>
          <a:rect l="0" t="0" r="0" b="0"/>
          <a:pathLst>
            <a:path>
              <a:moveTo>
                <a:pt x="45956" y="0"/>
              </a:moveTo>
              <a:lnTo>
                <a:pt x="45956" y="92719"/>
              </a:lnTo>
              <a:lnTo>
                <a:pt x="45720" y="92719"/>
              </a:lnTo>
              <a:lnTo>
                <a:pt x="45720" y="1942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F5C371-C385-484A-B915-326FC185D6F2}">
      <dsp:nvSpPr>
        <dsp:cNvPr id="0" name=""/>
        <dsp:cNvSpPr/>
      </dsp:nvSpPr>
      <dsp:spPr>
        <a:xfrm>
          <a:off x="728036" y="576064"/>
          <a:ext cx="5203261" cy="382267"/>
        </a:xfrm>
        <a:prstGeom prst="rect">
          <a:avLst/>
        </a:prstGeom>
        <a:solidFill>
          <a:schemeClr val="lt1"/>
        </a:solidFill>
        <a:ln w="25400" cap="flat" cmpd="sng" algn="ctr">
          <a:noFill/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000" b="1" kern="1200" dirty="0" smtClean="0"/>
            <a:t>Правителство и Доставчици на Услуги</a:t>
          </a:r>
          <a:endParaRPr lang="en-US" sz="2000" b="1" kern="1200" dirty="0"/>
        </a:p>
      </dsp:txBody>
      <dsp:txXfrm>
        <a:off x="728036" y="576064"/>
        <a:ext cx="5203261" cy="382267"/>
      </dsp:txXfrm>
    </dsp:sp>
    <dsp:sp modelId="{200C70FB-8B5C-4D52-88E2-89EF85CB878E}">
      <dsp:nvSpPr>
        <dsp:cNvPr id="0" name=""/>
        <dsp:cNvSpPr/>
      </dsp:nvSpPr>
      <dsp:spPr>
        <a:xfrm>
          <a:off x="1717225" y="1152617"/>
          <a:ext cx="3224410" cy="353819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200" b="1" kern="1200" dirty="0" smtClean="0"/>
            <a:t>Градско Управление</a:t>
          </a:r>
          <a:endParaRPr lang="en-US" sz="2200" b="1" kern="1200" dirty="0"/>
        </a:p>
      </dsp:txBody>
      <dsp:txXfrm>
        <a:off x="1717225" y="1152617"/>
        <a:ext cx="3224410" cy="353819"/>
      </dsp:txXfrm>
    </dsp:sp>
    <dsp:sp modelId="{619E32AC-B9C7-4257-8BD0-8BCEBB45AC19}">
      <dsp:nvSpPr>
        <dsp:cNvPr id="0" name=""/>
        <dsp:cNvSpPr/>
      </dsp:nvSpPr>
      <dsp:spPr>
        <a:xfrm>
          <a:off x="1717215" y="1641915"/>
          <a:ext cx="3224410" cy="695800"/>
        </a:xfrm>
        <a:prstGeom prst="rect">
          <a:avLst/>
        </a:prstGeom>
        <a:solidFill>
          <a:schemeClr val="lt1"/>
        </a:solidFill>
        <a:ln w="25400" cap="flat" cmpd="sng" algn="ctr">
          <a:noFill/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i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Цели на града, визия, стратегия, регулаторна рамка</a:t>
          </a:r>
          <a:endParaRPr lang="en-US" sz="1800" b="1" kern="1200" dirty="0"/>
        </a:p>
      </dsp:txBody>
      <dsp:txXfrm>
        <a:off x="1717215" y="1641915"/>
        <a:ext cx="3224410" cy="6958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720B46-E0C5-4ECB-B303-9A55E8FFC47D}">
      <dsp:nvSpPr>
        <dsp:cNvPr id="0" name=""/>
        <dsp:cNvSpPr/>
      </dsp:nvSpPr>
      <dsp:spPr>
        <a:xfrm>
          <a:off x="3048000" y="1035126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132"/>
              </a:lnTo>
              <a:lnTo>
                <a:pt x="2156482" y="187132"/>
              </a:lnTo>
              <a:lnTo>
                <a:pt x="2156482" y="3742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F5A53F-2B95-4BC6-8EA1-839B10FF8650}">
      <dsp:nvSpPr>
        <dsp:cNvPr id="0" name=""/>
        <dsp:cNvSpPr/>
      </dsp:nvSpPr>
      <dsp:spPr>
        <a:xfrm>
          <a:off x="3002280" y="1035126"/>
          <a:ext cx="91440" cy="37426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42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E5114-B558-4F9B-972B-4CE2BBD3B49B}">
      <dsp:nvSpPr>
        <dsp:cNvPr id="0" name=""/>
        <dsp:cNvSpPr/>
      </dsp:nvSpPr>
      <dsp:spPr>
        <a:xfrm>
          <a:off x="891517" y="1035126"/>
          <a:ext cx="2156482" cy="374265"/>
        </a:xfrm>
        <a:custGeom>
          <a:avLst/>
          <a:gdLst/>
          <a:ahLst/>
          <a:cxnLst/>
          <a:rect l="0" t="0" r="0" b="0"/>
          <a:pathLst>
            <a:path>
              <a:moveTo>
                <a:pt x="2156482" y="0"/>
              </a:moveTo>
              <a:lnTo>
                <a:pt x="2156482" y="187132"/>
              </a:lnTo>
              <a:lnTo>
                <a:pt x="0" y="187132"/>
              </a:lnTo>
              <a:lnTo>
                <a:pt x="0" y="3742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4C7A3B-CB57-46A8-B6D8-F2730FFE85CF}">
      <dsp:nvSpPr>
        <dsp:cNvPr id="0" name=""/>
        <dsp:cNvSpPr/>
      </dsp:nvSpPr>
      <dsp:spPr>
        <a:xfrm>
          <a:off x="1305651" y="288030"/>
          <a:ext cx="3484697" cy="747096"/>
        </a:xfrm>
        <a:prstGeom prst="rect">
          <a:avLst/>
        </a:prstGeom>
        <a:solidFill>
          <a:schemeClr val="lt1"/>
        </a:solidFill>
        <a:ln w="25400" cap="flat" cmpd="sng" algn="ctr">
          <a:noFill/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i="1" kern="12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Бизнес проекти за индивидуални доставчици на услуги</a:t>
          </a:r>
          <a:endParaRPr lang="en-US" sz="1800" kern="1200" dirty="0"/>
        </a:p>
      </dsp:txBody>
      <dsp:txXfrm>
        <a:off x="1305651" y="288030"/>
        <a:ext cx="3484697" cy="747096"/>
      </dsp:txXfrm>
    </dsp:sp>
    <dsp:sp modelId="{B188FD56-8BC5-4495-9C4E-4799ABAF18BD}">
      <dsp:nvSpPr>
        <dsp:cNvPr id="0" name=""/>
        <dsp:cNvSpPr/>
      </dsp:nvSpPr>
      <dsp:spPr>
        <a:xfrm>
          <a:off x="409" y="1409392"/>
          <a:ext cx="1782216" cy="534825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kern="1200" dirty="0" smtClean="0"/>
            <a:t>Зелени Сгради</a:t>
          </a:r>
          <a:endParaRPr lang="en-US" sz="1800" b="1" kern="1200" dirty="0"/>
        </a:p>
      </dsp:txBody>
      <dsp:txXfrm>
        <a:off x="409" y="1409392"/>
        <a:ext cx="1782216" cy="534825"/>
      </dsp:txXfrm>
    </dsp:sp>
    <dsp:sp modelId="{2ED147A8-D1F8-4B72-9259-372625530496}">
      <dsp:nvSpPr>
        <dsp:cNvPr id="0" name=""/>
        <dsp:cNvSpPr/>
      </dsp:nvSpPr>
      <dsp:spPr>
        <a:xfrm>
          <a:off x="2156891" y="1409392"/>
          <a:ext cx="1782216" cy="534825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kern="1200" dirty="0" smtClean="0"/>
            <a:t>Енергийни Мрежи</a:t>
          </a:r>
          <a:endParaRPr lang="en-US" sz="1800" b="1" kern="1200" dirty="0"/>
        </a:p>
      </dsp:txBody>
      <dsp:txXfrm>
        <a:off x="2156891" y="1409392"/>
        <a:ext cx="1782216" cy="534825"/>
      </dsp:txXfrm>
    </dsp:sp>
    <dsp:sp modelId="{FD1AB61C-24EF-4E94-8402-C6F527620170}">
      <dsp:nvSpPr>
        <dsp:cNvPr id="0" name=""/>
        <dsp:cNvSpPr/>
      </dsp:nvSpPr>
      <dsp:spPr>
        <a:xfrm>
          <a:off x="4313373" y="1409392"/>
          <a:ext cx="1782216" cy="534825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kern="1200" dirty="0" smtClean="0"/>
            <a:t>Иновации в Транспорта</a:t>
          </a:r>
          <a:endParaRPr lang="en-US" sz="1800" b="1" kern="1200" dirty="0"/>
        </a:p>
      </dsp:txBody>
      <dsp:txXfrm>
        <a:off x="4313373" y="1409392"/>
        <a:ext cx="1782216" cy="5348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395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796" y="0"/>
            <a:ext cx="4278154" cy="3395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A956006-7787-4907-B3AA-F052C9F5AF37}" type="datetimeFigureOut">
              <a:rPr lang="bg-BG"/>
              <a:pPr>
                <a:defRPr/>
              </a:pPr>
              <a:t>3.11.2015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8500" y="509588"/>
            <a:ext cx="3395663" cy="254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bg-BG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5880"/>
            <a:ext cx="7898130" cy="305609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bg-BG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0187"/>
            <a:ext cx="4278154" cy="3395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796" y="6450187"/>
            <a:ext cx="4278154" cy="3395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3560FB3-6DA2-4B27-A59D-9BD65BBC7C04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49707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9B1054-A66B-44E7-A4C1-9ADA0C4A1082}" type="slidenum">
              <a:rPr lang="bg-BG" smtClean="0"/>
              <a:pPr>
                <a:defRPr/>
              </a:pPr>
              <a:t>2</a:t>
            </a:fld>
            <a:endParaRPr lang="bg-BG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Контейнер за бележ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560FB3-6DA2-4B27-A59D-9BD65BBC7C04}" type="slidenum">
              <a:rPr lang="bg-BG" smtClean="0"/>
              <a:pPr>
                <a:defRPr/>
              </a:pPr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58342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Placeholder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bg-BG" smtClean="0"/>
              <a:t>Click to edit Master title style</a:t>
            </a:r>
          </a:p>
        </p:txBody>
      </p:sp>
      <p:sp>
        <p:nvSpPr>
          <p:cNvPr id="27651" name="Text Placeholder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 smtClean="0">
                <a:latin typeface="Calibri" pitchFamily="34" charset="0"/>
              </a:defRPr>
            </a:lvl1pPr>
          </a:lstStyle>
          <a:p>
            <a:r>
              <a:rPr lang="bg-BG" smtClean="0"/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bg-BG" smtClean="0"/>
              <a:t>Click to edit Master title style</a:t>
            </a:r>
            <a:endParaRPr lang="bg-BG" altLang="bg-BG" smtClean="0"/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bg-BG" smtClean="0"/>
              <a:t>Click to edit Master text styles</a:t>
            </a:r>
          </a:p>
          <a:p>
            <a:pPr lvl="1"/>
            <a:r>
              <a:rPr lang="en-US" altLang="bg-BG" smtClean="0"/>
              <a:t>Second level</a:t>
            </a:r>
          </a:p>
          <a:p>
            <a:pPr lvl="2"/>
            <a:r>
              <a:rPr lang="en-US" altLang="bg-BG" smtClean="0"/>
              <a:t>Third level</a:t>
            </a:r>
          </a:p>
          <a:p>
            <a:pPr lvl="3"/>
            <a:r>
              <a:rPr lang="en-US" altLang="bg-BG" smtClean="0"/>
              <a:t>Fourth level</a:t>
            </a:r>
          </a:p>
          <a:p>
            <a:pPr lvl="4"/>
            <a:r>
              <a:rPr lang="en-US" altLang="bg-BG" smtClean="0"/>
              <a:t>Fifth level</a:t>
            </a:r>
            <a:endParaRPr lang="bg-BG" altLang="bg-BG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ba@investbg.government.b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My Documents\My Pictures\untitled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64571" y="3284984"/>
            <a:ext cx="35261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3600" b="1" smtClean="0">
                <a:solidFill>
                  <a:srgbClr val="1979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ИНОВАТИВНИ</a:t>
            </a:r>
            <a:r>
              <a:rPr lang="bg-BG" sz="36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bg-BG" sz="36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bg-BG" sz="3600" b="1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ГРАДОВЕ</a:t>
            </a:r>
          </a:p>
        </p:txBody>
      </p:sp>
    </p:spTree>
    <p:extLst>
      <p:ext uri="{BB962C8B-B14F-4D97-AF65-F5344CB8AC3E}">
        <p14:creationId xmlns:p14="http://schemas.microsoft.com/office/powerpoint/2010/main" val="91750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9475" y="3684588"/>
            <a:ext cx="445452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2" descr="C:\Documents and Settings\user\Desktop\InvestBulgariaAgenc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8524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50" y="1366838"/>
            <a:ext cx="4464050" cy="224676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9888" indent="-285750">
              <a:spcBef>
                <a:spcPct val="40000"/>
              </a:spcBef>
              <a:buClr>
                <a:srgbClr val="265C9E"/>
              </a:buClr>
              <a:buSzPct val="120000"/>
              <a:buFont typeface="Wingdings" pitchFamily="2" charset="2"/>
              <a:buNone/>
            </a:pPr>
            <a:r>
              <a:rPr lang="bg-BG" altLang="bg-BG" dirty="0">
                <a:cs typeface="Times New Roman" pitchFamily="18" charset="0"/>
              </a:rPr>
              <a:t>	</a:t>
            </a:r>
            <a:r>
              <a:rPr lang="bg-BG" altLang="bg-BG" b="1" dirty="0" smtClean="0">
                <a:latin typeface="Bookman Old Style" panose="02050604050505020204" pitchFamily="18" charset="0"/>
                <a:cs typeface="Times New Roman" pitchFamily="18" charset="0"/>
              </a:rPr>
              <a:t>1.</a:t>
            </a:r>
            <a:r>
              <a:rPr lang="bg-BG" altLang="bg-BG" dirty="0" smtClean="0">
                <a:cs typeface="Times New Roman" pitchFamily="18" charset="0"/>
              </a:rPr>
              <a:t> </a:t>
            </a:r>
            <a:r>
              <a:rPr lang="bg-BG" altLang="bg-BG" sz="2000" dirty="0" smtClean="0">
                <a:latin typeface="Bookman Old Style" pitchFamily="18" charset="0"/>
                <a:cs typeface="Times New Roman" pitchFamily="18" charset="0"/>
              </a:rPr>
              <a:t>Днес </a:t>
            </a:r>
            <a:r>
              <a:rPr lang="bg-BG" altLang="bg-BG" sz="2000" dirty="0">
                <a:latin typeface="Bookman Old Style" pitchFamily="18" charset="0"/>
                <a:cs typeface="Times New Roman" pitchFamily="18" charset="0"/>
              </a:rPr>
              <a:t>градовете по света са дом на 50% от световното население. Те консумират над 75% от природните ресурси и допринасят за над 80% от глобалния Брутен вътрешен продукт.</a:t>
            </a:r>
            <a:endParaRPr lang="en-US" altLang="bg-BG" sz="2000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16389" name="Rectangle 1"/>
          <p:cNvSpPr>
            <a:spLocks noChangeArrowheads="1"/>
          </p:cNvSpPr>
          <p:nvPr/>
        </p:nvSpPr>
        <p:spPr bwMode="auto">
          <a:xfrm>
            <a:off x="7024688" y="6570663"/>
            <a:ext cx="2119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n-CL" altLang="bg-BG" sz="1200" b="1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www.investbg.government.bg</a:t>
            </a:r>
            <a:endParaRPr lang="bg-BG" altLang="bg-BG">
              <a:latin typeface="Calibri" pitchFamily="34" charset="0"/>
            </a:endParaRPr>
          </a:p>
        </p:txBody>
      </p:sp>
      <p:sp>
        <p:nvSpPr>
          <p:cNvPr id="16390" name="TextBox 1"/>
          <p:cNvSpPr txBox="1">
            <a:spLocks noChangeArrowheads="1"/>
          </p:cNvSpPr>
          <p:nvPr/>
        </p:nvSpPr>
        <p:spPr bwMode="auto">
          <a:xfrm>
            <a:off x="4860031" y="1366838"/>
            <a:ext cx="4181575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9888" indent="-285750">
              <a:spcBef>
                <a:spcPct val="40000"/>
              </a:spcBef>
              <a:buClr>
                <a:srgbClr val="265C9E"/>
              </a:buClr>
              <a:buSzPct val="120000"/>
              <a:buFont typeface="Wingdings" pitchFamily="2" charset="2"/>
              <a:buNone/>
            </a:pPr>
            <a:r>
              <a:rPr lang="bg-BG">
                <a:latin typeface="Bookman Old Style" pitchFamily="18" charset="0"/>
                <a:cs typeface="Times New Roman" pitchFamily="18" charset="0"/>
              </a:rPr>
              <a:t>	</a:t>
            </a:r>
            <a:r>
              <a:rPr lang="bg-BG" b="1" smtClean="0">
                <a:latin typeface="Bookman Old Style" pitchFamily="18" charset="0"/>
                <a:cs typeface="Times New Roman" pitchFamily="18" charset="0"/>
              </a:rPr>
              <a:t>2.</a:t>
            </a:r>
            <a:r>
              <a:rPr lang="bg-BG" smtClean="0"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bg-BG" sz="2000" smtClean="0">
                <a:latin typeface="Bookman Old Style" pitchFamily="18" charset="0"/>
                <a:cs typeface="Times New Roman" pitchFamily="18" charset="0"/>
              </a:rPr>
              <a:t>В </a:t>
            </a:r>
            <a:r>
              <a:rPr lang="bg-BG" sz="2000">
                <a:latin typeface="Bookman Old Style" pitchFamily="18" charset="0"/>
                <a:cs typeface="Times New Roman" pitchFamily="18" charset="0"/>
              </a:rPr>
              <a:t>следващите 25 г. се очаква годишно нарастване на броя на жителите с 60 милиона до достигане на 6,4 милиарда през 2050 г. </a:t>
            </a:r>
            <a:endParaRPr lang="en-US" sz="200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7663" y="3862388"/>
            <a:ext cx="3983037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69888" indent="-285750">
              <a:spcBef>
                <a:spcPct val="40000"/>
              </a:spcBef>
              <a:buClr>
                <a:srgbClr val="265C9E"/>
              </a:buClr>
              <a:buSzPct val="120000"/>
              <a:buFont typeface="Wingdings" pitchFamily="2" charset="2"/>
              <a:buNone/>
            </a:pPr>
            <a:r>
              <a:rPr lang="bg-BG">
                <a:cs typeface="Times New Roman" pitchFamily="18" charset="0"/>
              </a:rPr>
              <a:t>	</a:t>
            </a:r>
            <a:r>
              <a:rPr lang="bg-BG" b="1" smtClean="0">
                <a:latin typeface="Bookman Old Style" panose="02050604050505020204" pitchFamily="18" charset="0"/>
                <a:cs typeface="Times New Roman" pitchFamily="18" charset="0"/>
              </a:rPr>
              <a:t>3.</a:t>
            </a:r>
            <a:r>
              <a:rPr lang="bg-BG" smtClean="0">
                <a:cs typeface="Times New Roman" pitchFamily="18" charset="0"/>
              </a:rPr>
              <a:t> </a:t>
            </a:r>
            <a:r>
              <a:rPr lang="bg-BG" sz="2000" smtClean="0">
                <a:latin typeface="Bookman Old Style" pitchFamily="18" charset="0"/>
                <a:cs typeface="Times New Roman" pitchFamily="18" charset="0"/>
              </a:rPr>
              <a:t>Тази </a:t>
            </a:r>
            <a:r>
              <a:rPr lang="bg-BG" sz="2000" dirty="0">
                <a:latin typeface="Bookman Old Style" pitchFamily="18" charset="0"/>
                <a:cs typeface="Times New Roman" pitchFamily="18" charset="0"/>
              </a:rPr>
              <a:t>световна тенденция води до нови, много по-сложни ред и организация, неизменно базирани на технологии за извличане на социални и икономически ползи и за по-добър живот. </a:t>
            </a:r>
          </a:p>
        </p:txBody>
      </p:sp>
      <p:sp>
        <p:nvSpPr>
          <p:cNvPr id="16393" name="Title Placeholder 1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8229600" cy="981075"/>
          </a:xfrm>
          <a:noFill/>
        </p:spPr>
        <p:txBody>
          <a:bodyPr/>
          <a:lstStyle/>
          <a:p>
            <a:pPr algn="l"/>
            <a:r>
              <a:rPr lang="bg-BG" altLang="bg-BG" sz="3200" dirty="0" smtClean="0"/>
              <a:t>ГРАДОВЕТЕ В ГЛОБАЛЕН КОНТЕКСТ</a:t>
            </a:r>
            <a:endParaRPr lang="bg-BG" altLang="bg-BG" sz="32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Documents and Settings\user\Desktop\InvestBulgariaAgenc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24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50825" y="1484313"/>
            <a:ext cx="4609207" cy="4444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4138">
              <a:spcBef>
                <a:spcPct val="40000"/>
              </a:spcBef>
              <a:buClr>
                <a:srgbClr val="265C9E"/>
              </a:buClr>
              <a:buSzPct val="120000"/>
            </a:pPr>
            <a:r>
              <a:rPr lang="bg-BG" altLang="bg-BG" sz="2000" b="1" dirty="0">
                <a:latin typeface="Bookman Old Style" pitchFamily="18" charset="0"/>
                <a:cs typeface="Times New Roman" pitchFamily="18" charset="0"/>
              </a:rPr>
              <a:t>Нови бизнес модели</a:t>
            </a:r>
          </a:p>
          <a:p>
            <a:pPr marL="369888" indent="-285750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Развитие на „</a:t>
            </a:r>
            <a:r>
              <a:rPr lang="en-US" altLang="bg-BG" dirty="0">
                <a:latin typeface="Bookman Old Style" pitchFamily="18" charset="0"/>
                <a:cs typeface="Times New Roman" pitchFamily="18" charset="0"/>
              </a:rPr>
              <a:t>start-up</a:t>
            </a: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“ средата</a:t>
            </a:r>
          </a:p>
          <a:p>
            <a:pPr marL="369888" indent="-285750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Ефективно управление на средствата за иновации</a:t>
            </a:r>
            <a:endParaRPr lang="bg-BG" altLang="bg-BG" sz="2000" dirty="0">
              <a:latin typeface="Bookman Old Style" pitchFamily="18" charset="0"/>
              <a:cs typeface="Times New Roman" pitchFamily="18" charset="0"/>
            </a:endParaRPr>
          </a:p>
          <a:p>
            <a:pPr marL="369888" indent="-285750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None/>
            </a:pPr>
            <a:r>
              <a:rPr lang="bg-BG" altLang="bg-BG" sz="2000" b="1" dirty="0" smtClean="0">
                <a:latin typeface="Bookman Old Style" pitchFamily="18" charset="0"/>
                <a:cs typeface="Times New Roman" pitchFamily="18" charset="0"/>
              </a:rPr>
              <a:t>Устойчивост </a:t>
            </a:r>
            <a:r>
              <a:rPr lang="bg-BG" altLang="bg-BG" sz="2000" b="1" dirty="0">
                <a:latin typeface="Bookman Old Style" pitchFamily="18" charset="0"/>
                <a:cs typeface="Times New Roman" pitchFamily="18" charset="0"/>
              </a:rPr>
              <a:t>на бизнес моделите</a:t>
            </a:r>
          </a:p>
          <a:p>
            <a:pPr marL="369888" indent="-285750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Местно замърсяване и цели за намаляване на емисиите</a:t>
            </a:r>
          </a:p>
          <a:p>
            <a:pPr marL="369888" indent="-285750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Изчерпване на природните ресурси</a:t>
            </a:r>
            <a:endParaRPr lang="en-US" altLang="bg-BG" sz="2000" dirty="0">
              <a:latin typeface="Bookman Old Style" pitchFamily="18" charset="0"/>
              <a:cs typeface="Times New Roman" pitchFamily="18" charset="0"/>
            </a:endParaRPr>
          </a:p>
          <a:p>
            <a:pPr marL="369888" indent="-285750">
              <a:spcBef>
                <a:spcPct val="40000"/>
              </a:spcBef>
              <a:buClr>
                <a:srgbClr val="265C9E"/>
              </a:buClr>
              <a:buSzPct val="120000"/>
              <a:buFont typeface="Wingdings" pitchFamily="2" charset="2"/>
              <a:buNone/>
            </a:pPr>
            <a:r>
              <a:rPr lang="bg-BG" altLang="bg-BG" sz="2000" b="1" dirty="0" smtClean="0">
                <a:latin typeface="Bookman Old Style" pitchFamily="18" charset="0"/>
                <a:cs typeface="Times New Roman" pitchFamily="18" charset="0"/>
              </a:rPr>
              <a:t>Остаряваща </a:t>
            </a:r>
            <a:r>
              <a:rPr lang="bg-BG" altLang="bg-BG" sz="2000" b="1" dirty="0">
                <a:latin typeface="Bookman Old Style" pitchFamily="18" charset="0"/>
                <a:cs typeface="Times New Roman" pitchFamily="18" charset="0"/>
              </a:rPr>
              <a:t>инфраструктура</a:t>
            </a:r>
          </a:p>
          <a:p>
            <a:pPr marL="369888" indent="-285750">
              <a:spcBef>
                <a:spcPct val="40000"/>
              </a:spcBef>
              <a:buClr>
                <a:srgbClr val="265C9E"/>
              </a:buClr>
              <a:buSzPct val="120000"/>
              <a:buFont typeface="Wingdings" pitchFamily="2" charset="2"/>
              <a:buNone/>
            </a:pPr>
            <a:endParaRPr lang="en-US" altLang="bg-BG" sz="2000" b="1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18438" name="Rectangle 1"/>
          <p:cNvSpPr>
            <a:spLocks noChangeArrowheads="1"/>
          </p:cNvSpPr>
          <p:nvPr/>
        </p:nvSpPr>
        <p:spPr bwMode="auto">
          <a:xfrm>
            <a:off x="7024688" y="6570663"/>
            <a:ext cx="2119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n-CL" altLang="bg-BG" sz="1200" b="1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www.investbg.government.bg</a:t>
            </a:r>
            <a:endParaRPr lang="bg-BG" altLang="bg-BG">
              <a:latin typeface="Calibri" pitchFamily="34" charset="0"/>
            </a:endParaRPr>
          </a:p>
        </p:txBody>
      </p:sp>
      <p:sp>
        <p:nvSpPr>
          <p:cNvPr id="18440" name="Title Placeholder 1"/>
          <p:cNvSpPr>
            <a:spLocks/>
          </p:cNvSpPr>
          <p:nvPr/>
        </p:nvSpPr>
        <p:spPr bwMode="auto">
          <a:xfrm>
            <a:off x="914400" y="0"/>
            <a:ext cx="82296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/>
            <a:r>
              <a:rPr lang="bg-BG" altLang="bg-BG" sz="2800" smtClean="0">
                <a:latin typeface="Times New Roman" pitchFamily="18" charset="0"/>
              </a:rPr>
              <a:t>ОСНОВНИ ПРЕДИЗВИКАТЕЛСТВА, ПРЕД КОИТО СА ИЗПРАВЕНИ ГРАДОВЕТЕ ДНЕС</a:t>
            </a:r>
            <a:endParaRPr lang="bg-BG" altLang="bg-BG" sz="2800">
              <a:latin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9"/>
          <a:stretch/>
        </p:blipFill>
        <p:spPr bwMode="auto">
          <a:xfrm>
            <a:off x="4517876" y="1980704"/>
            <a:ext cx="4383260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user\Desktop\InvestBulgariaAgenc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524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1"/>
          <p:cNvSpPr>
            <a:spLocks noChangeArrowheads="1"/>
          </p:cNvSpPr>
          <p:nvPr/>
        </p:nvSpPr>
        <p:spPr bwMode="auto">
          <a:xfrm>
            <a:off x="7024688" y="6570663"/>
            <a:ext cx="2119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n-CL" altLang="bg-BG" sz="1200" b="1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www.investbg.government.bg</a:t>
            </a:r>
            <a:endParaRPr lang="bg-BG" altLang="bg-BG">
              <a:latin typeface="Calibri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61212795"/>
              </p:ext>
            </p:extLst>
          </p:nvPr>
        </p:nvGraphicFramePr>
        <p:xfrm>
          <a:off x="1221978" y="1119212"/>
          <a:ext cx="6658851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927385556"/>
              </p:ext>
            </p:extLst>
          </p:nvPr>
        </p:nvGraphicFramePr>
        <p:xfrm>
          <a:off x="1437833" y="4077072"/>
          <a:ext cx="6096000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449878"/>
              </p:ext>
            </p:extLst>
          </p:nvPr>
        </p:nvGraphicFramePr>
        <p:xfrm>
          <a:off x="402804" y="1504518"/>
          <a:ext cx="822960" cy="453627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822960"/>
              </a:tblGrid>
              <a:tr h="1564442">
                <a:tc>
                  <a:txBody>
                    <a:bodyPr/>
                    <a:lstStyle/>
                    <a:p>
                      <a:r>
                        <a:rPr lang="bg-BG" sz="1600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Индивидуално поведение</a:t>
                      </a:r>
                      <a:endParaRPr lang="en-US" sz="1600" dirty="0">
                        <a:ln>
                          <a:solidFill>
                            <a:schemeClr val="tx1"/>
                          </a:solidFill>
                        </a:ln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487900">
                <a:tc>
                  <a:txBody>
                    <a:bodyPr/>
                    <a:lstStyle/>
                    <a:p>
                      <a:r>
                        <a:rPr lang="bg-BG" sz="1600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Социално</a:t>
                      </a:r>
                      <a:r>
                        <a:rPr lang="bg-BG" sz="1600" baseline="0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одобрение</a:t>
                      </a:r>
                      <a:endParaRPr lang="en-US" sz="1600" dirty="0">
                        <a:ln>
                          <a:solidFill>
                            <a:schemeClr val="tx1"/>
                          </a:solidFill>
                        </a:ln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83928">
                <a:tc>
                  <a:txBody>
                    <a:bodyPr/>
                    <a:lstStyle/>
                    <a:p>
                      <a:r>
                        <a:rPr lang="bg-BG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Местни предприятия</a:t>
                      </a:r>
                      <a:endParaRPr lang="en-US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Chevron 14"/>
          <p:cNvSpPr/>
          <p:nvPr/>
        </p:nvSpPr>
        <p:spPr>
          <a:xfrm>
            <a:off x="1475656" y="2060848"/>
            <a:ext cx="504825" cy="2879725"/>
          </a:xfrm>
          <a:prstGeom prst="chevron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94551"/>
              </p:ext>
            </p:extLst>
          </p:nvPr>
        </p:nvGraphicFramePr>
        <p:xfrm>
          <a:off x="7812360" y="1281842"/>
          <a:ext cx="952152" cy="466743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952152"/>
              </a:tblGrid>
              <a:tr h="629816">
                <a:tc>
                  <a:txBody>
                    <a:bodyPr/>
                    <a:lstStyle/>
                    <a:p>
                      <a:r>
                        <a:rPr lang="bg-BG" sz="1600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ИКТ*</a:t>
                      </a:r>
                      <a:endParaRPr lang="en-US" sz="1600" dirty="0">
                        <a:ln>
                          <a:solidFill>
                            <a:schemeClr val="tx1"/>
                          </a:solidFill>
                        </a:ln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">
                    <a:lnL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bg-BG" sz="1600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Бизнес</a:t>
                      </a:r>
                      <a:r>
                        <a:rPr lang="bg-BG" sz="1600" baseline="0" dirty="0" smtClean="0">
                          <a:ln>
                            <a:solidFill>
                              <a:schemeClr val="tx1"/>
                            </a:solidFill>
                          </a:ln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модели</a:t>
                      </a:r>
                      <a:endParaRPr lang="en-US" sz="1600" dirty="0">
                        <a:ln>
                          <a:solidFill>
                            <a:schemeClr val="tx1"/>
                          </a:solidFill>
                        </a:ln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">
                    <a:lnL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22546">
                <a:tc>
                  <a:txBody>
                    <a:bodyPr/>
                    <a:lstStyle/>
                    <a:p>
                      <a:r>
                        <a:rPr lang="bg-BG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Финансиране</a:t>
                      </a:r>
                      <a:endParaRPr lang="en-US" sz="1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">
                    <a:lnL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750980">
                <a:tc>
                  <a:txBody>
                    <a:bodyPr/>
                    <a:lstStyle/>
                    <a:p>
                      <a:r>
                        <a:rPr lang="bg-BG" sz="16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Инфраструктура</a:t>
                      </a:r>
                      <a:r>
                        <a:rPr lang="bg-BG" sz="160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 автоматизация</a:t>
                      </a:r>
                      <a:endParaRPr lang="en-US" sz="16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">
                    <a:lnL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2A65A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Chevron 18"/>
          <p:cNvSpPr/>
          <p:nvPr/>
        </p:nvSpPr>
        <p:spPr>
          <a:xfrm rot="10800000">
            <a:off x="7153276" y="2199258"/>
            <a:ext cx="504825" cy="2881313"/>
          </a:xfrm>
          <a:prstGeom prst="chevron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Up-Down Arrow 15"/>
          <p:cNvSpPr/>
          <p:nvPr/>
        </p:nvSpPr>
        <p:spPr>
          <a:xfrm>
            <a:off x="4284663" y="3500710"/>
            <a:ext cx="503237" cy="936402"/>
          </a:xfrm>
          <a:prstGeom prst="upDownArrow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468" name="Title Placeholder 1"/>
          <p:cNvSpPr>
            <a:spLocks/>
          </p:cNvSpPr>
          <p:nvPr/>
        </p:nvSpPr>
        <p:spPr bwMode="auto">
          <a:xfrm>
            <a:off x="914400" y="0"/>
            <a:ext cx="82296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/>
            <a:r>
              <a:rPr lang="bg-BG" altLang="bg-BG" sz="2800" dirty="0" smtClean="0">
                <a:latin typeface="Times New Roman" pitchFamily="18" charset="0"/>
              </a:rPr>
              <a:t>ПРЕДЛОЖЕНИЕТО НА БАИ ЗА ИНОВАТИВНИ ГРАДОВЕ</a:t>
            </a:r>
            <a:endParaRPr lang="bg-BG" altLang="bg-BG" sz="2800" dirty="0">
              <a:latin typeface="Times New Roman" pitchFamily="18" charset="0"/>
            </a:endParaRPr>
          </a:p>
        </p:txBody>
      </p:sp>
      <p:sp>
        <p:nvSpPr>
          <p:cNvPr id="2" name="Текстово поле 1"/>
          <p:cNvSpPr txBox="1"/>
          <p:nvPr/>
        </p:nvSpPr>
        <p:spPr>
          <a:xfrm>
            <a:off x="2632200" y="6278266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bg-BG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ИКТ –  Информационни и Комуникационни                технологии</a:t>
            </a:r>
            <a:endParaRPr lang="bg-BG" sz="1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Graphic spid="3" grpId="0">
        <p:bldAsOne/>
      </p:bldGraphic>
      <p:bldGraphic spid="6" grpId="0">
        <p:bldAsOne/>
      </p:bldGraphic>
      <p:bldP spid="15" grpId="0" animBg="1"/>
      <p:bldP spid="19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" r="2255"/>
          <a:stretch/>
        </p:blipFill>
        <p:spPr bwMode="auto">
          <a:xfrm>
            <a:off x="5364088" y="2173383"/>
            <a:ext cx="3779912" cy="453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2" descr="C:\Documents and Settings\user\Desktop\InvestBulgariaAgenc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524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1556792"/>
            <a:ext cx="5905351" cy="34255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9888" indent="-285750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None/>
            </a:pPr>
            <a:r>
              <a:rPr lang="bg-BG" altLang="bg-BG" sz="2000" b="1">
                <a:latin typeface="Bookman Old Style" pitchFamily="18" charset="0"/>
                <a:cs typeface="Times New Roman" pitchFamily="18" charset="0"/>
              </a:rPr>
              <a:t>	Очертаване на нуждата и предимствата от ново поколение </a:t>
            </a:r>
            <a:r>
              <a:rPr lang="bg-BG" altLang="bg-BG" sz="2000" b="1" smtClean="0">
                <a:latin typeface="Bookman Old Style" pitchFamily="18" charset="0"/>
                <a:cs typeface="Times New Roman" pitchFamily="18" charset="0"/>
              </a:rPr>
              <a:t>архитектура</a:t>
            </a:r>
            <a:endParaRPr lang="bg-BG" altLang="bg-BG" sz="2000" b="1">
              <a:latin typeface="Bookman Old Style" pitchFamily="18" charset="0"/>
              <a:cs typeface="Times New Roman" pitchFamily="18" charset="0"/>
            </a:endParaRPr>
          </a:p>
          <a:p>
            <a:pPr marL="827088" lvl="1" indent="-285750">
              <a:lnSpc>
                <a:spcPct val="150000"/>
              </a:lnSpc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>
                <a:latin typeface="Bookman Old Style" pitchFamily="18" charset="0"/>
                <a:cs typeface="Times New Roman" pitchFamily="18" charset="0"/>
              </a:rPr>
              <a:t>Влагане на нови технологии и </a:t>
            </a:r>
            <a:r>
              <a:rPr lang="en-US" altLang="bg-BG">
                <a:latin typeface="Bookman Old Style" pitchFamily="18" charset="0"/>
                <a:cs typeface="Times New Roman" pitchFamily="18" charset="0"/>
              </a:rPr>
              <a:t>know-how</a:t>
            </a:r>
          </a:p>
          <a:p>
            <a:pPr marL="827088" lvl="1" indent="-285750">
              <a:lnSpc>
                <a:spcPct val="150000"/>
              </a:lnSpc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>
                <a:latin typeface="Bookman Old Style" pitchFamily="18" charset="0"/>
                <a:cs typeface="Times New Roman" pitchFamily="18" charset="0"/>
              </a:rPr>
              <a:t>Намаляване на разходите при строителство в мащабен план</a:t>
            </a:r>
          </a:p>
          <a:p>
            <a:pPr marL="827088" lvl="1" indent="-285750">
              <a:lnSpc>
                <a:spcPct val="150000"/>
              </a:lnSpc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>
                <a:latin typeface="Bookman Old Style" pitchFamily="18" charset="0"/>
                <a:cs typeface="Times New Roman" pitchFamily="18" charset="0"/>
              </a:rPr>
              <a:t>Промяна в общественото поведение към потреблението на енергия</a:t>
            </a:r>
          </a:p>
        </p:txBody>
      </p:sp>
      <p:sp>
        <p:nvSpPr>
          <p:cNvPr id="20484" name="Rectangle 1"/>
          <p:cNvSpPr>
            <a:spLocks noChangeArrowheads="1"/>
          </p:cNvSpPr>
          <p:nvPr/>
        </p:nvSpPr>
        <p:spPr bwMode="auto">
          <a:xfrm>
            <a:off x="7024688" y="6570663"/>
            <a:ext cx="2119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n-CL" altLang="bg-BG" sz="1200" b="1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www.investbg.government.bg</a:t>
            </a:r>
            <a:endParaRPr lang="bg-BG" altLang="bg-BG">
              <a:latin typeface="Calibri" pitchFamily="34" charset="0"/>
            </a:endParaRPr>
          </a:p>
        </p:txBody>
      </p:sp>
      <p:sp>
        <p:nvSpPr>
          <p:cNvPr id="20486" name="Title Placeholder 1"/>
          <p:cNvSpPr>
            <a:spLocks/>
          </p:cNvSpPr>
          <p:nvPr/>
        </p:nvSpPr>
        <p:spPr bwMode="auto">
          <a:xfrm>
            <a:off x="914400" y="-156369"/>
            <a:ext cx="82296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/>
            <a:r>
              <a:rPr lang="bg-BG" altLang="bg-BG" sz="2800" smtClean="0">
                <a:latin typeface="Times New Roman" pitchFamily="18" charset="0"/>
              </a:rPr>
              <a:t>ЕНЕРГИЙНО ЕФЕКТИВНИ СГРАДИ</a:t>
            </a:r>
            <a:endParaRPr lang="bg-BG" altLang="bg-BG" sz="280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user\Desktop\InvestBulgariaAgenc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62" y="0"/>
            <a:ext cx="8524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56406" y="1268760"/>
            <a:ext cx="5616177" cy="4561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9888" indent="-285750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None/>
            </a:pPr>
            <a:r>
              <a:rPr lang="bg-BG" altLang="bg-BG" sz="2000" b="1" dirty="0">
                <a:latin typeface="Bookman Old Style" pitchFamily="18" charset="0"/>
                <a:cs typeface="Times New Roman" pitchFamily="18" charset="0"/>
              </a:rPr>
              <a:t>	Въвеждане на технология за рационализиране на трафика</a:t>
            </a:r>
            <a:br>
              <a:rPr lang="bg-BG" altLang="bg-BG" sz="2000" b="1" dirty="0">
                <a:latin typeface="Bookman Old Style" pitchFamily="18" charset="0"/>
                <a:cs typeface="Times New Roman" pitchFamily="18" charset="0"/>
              </a:rPr>
            </a:br>
            <a:endParaRPr lang="bg-BG" altLang="bg-BG" sz="2000" b="1" dirty="0">
              <a:latin typeface="Bookman Old Style" pitchFamily="18" charset="0"/>
              <a:cs typeface="Times New Roman" pitchFamily="18" charset="0"/>
            </a:endParaRPr>
          </a:p>
          <a:p>
            <a:pPr marL="827088" lvl="1" indent="-285750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en-US" altLang="bg-BG" dirty="0">
                <a:latin typeface="Bookman Old Style" pitchFamily="18" charset="0"/>
                <a:cs typeface="Times New Roman" pitchFamily="18" charset="0"/>
              </a:rPr>
              <a:t>GPS </a:t>
            </a: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система, следяща актуалното състояние по пътищата</a:t>
            </a:r>
            <a:endParaRPr lang="en-US" altLang="bg-BG" dirty="0">
              <a:latin typeface="Bookman Old Style" pitchFamily="18" charset="0"/>
              <a:cs typeface="Times New Roman" pitchFamily="18" charset="0"/>
            </a:endParaRPr>
          </a:p>
          <a:p>
            <a:pPr marL="827088" lvl="1" indent="-285750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Оптимизиране на „богатите на информация“ места</a:t>
            </a:r>
          </a:p>
          <a:p>
            <a:pPr marL="827088" lvl="1" indent="-285750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Намаляване на вредните емисии</a:t>
            </a:r>
          </a:p>
          <a:p>
            <a:pPr marL="827088" lvl="1" indent="-285750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Въвеждане на приложения за улесняване на потребителите като:</a:t>
            </a:r>
          </a:p>
          <a:p>
            <a:pPr marL="1143000" lvl="2" indent="-228600">
              <a:spcBef>
                <a:spcPct val="40000"/>
              </a:spcBef>
              <a:buClr>
                <a:srgbClr val="292929"/>
              </a:buClr>
              <a:buSzPct val="120000"/>
              <a:buFontTx/>
              <a:buChar char="•"/>
            </a:pPr>
            <a:r>
              <a:rPr lang="en-US" altLang="bg-BG" dirty="0">
                <a:latin typeface="Bookman Old Style" pitchFamily="18" charset="0"/>
                <a:cs typeface="Times New Roman" pitchFamily="18" charset="0"/>
              </a:rPr>
              <a:t>“Touch-screen”</a:t>
            </a: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 дисплеи по спирките</a:t>
            </a:r>
          </a:p>
          <a:p>
            <a:pPr marL="1143000" lvl="2" indent="-228600">
              <a:spcBef>
                <a:spcPct val="40000"/>
              </a:spcBef>
              <a:buClr>
                <a:srgbClr val="292929"/>
              </a:buClr>
              <a:buSzPct val="120000"/>
              <a:buFontTx/>
              <a:buChar char="•"/>
            </a:pP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Свободен обществен </a:t>
            </a:r>
            <a:r>
              <a:rPr lang="en-US" altLang="bg-BG" dirty="0">
                <a:latin typeface="Bookman Old Style" pitchFamily="18" charset="0"/>
                <a:cs typeface="Times New Roman" pitchFamily="18" charset="0"/>
              </a:rPr>
              <a:t>Wi-Fi</a:t>
            </a:r>
          </a:p>
          <a:p>
            <a:pPr marL="1143000" lvl="2" indent="-228600">
              <a:spcBef>
                <a:spcPct val="40000"/>
              </a:spcBef>
              <a:buClr>
                <a:srgbClr val="292929"/>
              </a:buClr>
              <a:buSzPct val="120000"/>
              <a:buFontTx/>
              <a:buChar char="•"/>
            </a:pP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Дисплеи за туристи</a:t>
            </a:r>
          </a:p>
        </p:txBody>
      </p:sp>
      <p:sp>
        <p:nvSpPr>
          <p:cNvPr id="21508" name="Rectangle 1"/>
          <p:cNvSpPr>
            <a:spLocks noChangeArrowheads="1"/>
          </p:cNvSpPr>
          <p:nvPr/>
        </p:nvSpPr>
        <p:spPr bwMode="auto">
          <a:xfrm>
            <a:off x="7024688" y="6570663"/>
            <a:ext cx="2119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n-CL" altLang="bg-BG" sz="1200" b="1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www.investbg.government.bg</a:t>
            </a:r>
            <a:endParaRPr lang="bg-BG" altLang="bg-BG">
              <a:latin typeface="Calibri" pitchFamily="34" charset="0"/>
            </a:endParaRPr>
          </a:p>
        </p:txBody>
      </p:sp>
      <p:sp>
        <p:nvSpPr>
          <p:cNvPr id="21510" name="Title Placeholder 1"/>
          <p:cNvSpPr>
            <a:spLocks/>
          </p:cNvSpPr>
          <p:nvPr/>
        </p:nvSpPr>
        <p:spPr bwMode="auto">
          <a:xfrm>
            <a:off x="914400" y="-156369"/>
            <a:ext cx="82296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/>
            <a:r>
              <a:rPr lang="bg-BG" altLang="bg-BG" sz="2800" dirty="0" smtClean="0">
                <a:latin typeface="Times New Roman" pitchFamily="18" charset="0"/>
              </a:rPr>
              <a:t>ТРАНСПОРТНИ ИНОВАЦИИ</a:t>
            </a:r>
            <a:endParaRPr lang="bg-BG" altLang="bg-BG" sz="2800" dirty="0">
              <a:latin typeface="Times New Roman" pitchFamily="18" charset="0"/>
            </a:endParaRPr>
          </a:p>
        </p:txBody>
      </p:sp>
      <p:pic>
        <p:nvPicPr>
          <p:cNvPr id="4" name="Картина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2583" y="3645024"/>
            <a:ext cx="2679418" cy="2507935"/>
          </a:xfrm>
          <a:prstGeom prst="rect">
            <a:avLst/>
          </a:prstGeom>
        </p:spPr>
      </p:pic>
      <p:pic>
        <p:nvPicPr>
          <p:cNvPr id="5" name="Картина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287502"/>
            <a:ext cx="2953974" cy="20527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1456" y="5301208"/>
            <a:ext cx="7823200" cy="1545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 descr="C:\Documents and Settings\user\Desktop\InvestBulgariaAgenc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524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07504" y="999331"/>
            <a:ext cx="4248471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138">
              <a:spcBef>
                <a:spcPct val="40000"/>
              </a:spcBef>
              <a:buClr>
                <a:srgbClr val="265C9E"/>
              </a:buClr>
              <a:buSzPct val="120000"/>
            </a:pPr>
            <a:r>
              <a:rPr lang="bg-BG" altLang="bg-BG" sz="2000" b="1" dirty="0">
                <a:latin typeface="Bookman Old Style" pitchFamily="18" charset="0"/>
                <a:cs typeface="Times New Roman" pitchFamily="18" charset="0"/>
              </a:rPr>
              <a:t>Бариери за финансиране на технологични решения за иновативни градове</a:t>
            </a:r>
          </a:p>
          <a:p>
            <a:pPr marL="84138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 smtClean="0">
                <a:latin typeface="Bookman Old Style" pitchFamily="18" charset="0"/>
                <a:cs typeface="Times New Roman" pitchFamily="18" charset="0"/>
              </a:rPr>
              <a:t>  Възприемането </a:t>
            </a: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на високия риск от инвестиране в иновативни системи и мерки за енергийна ефективност</a:t>
            </a:r>
          </a:p>
          <a:p>
            <a:pPr marL="84138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 smtClean="0">
                <a:latin typeface="Bookman Old Style" pitchFamily="18" charset="0"/>
                <a:cs typeface="Times New Roman" pitchFamily="18" charset="0"/>
              </a:rPr>
              <a:t>  Несигурна </a:t>
            </a: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ценова политика</a:t>
            </a:r>
          </a:p>
          <a:p>
            <a:pPr marL="84138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 smtClean="0">
                <a:latin typeface="Bookman Old Style" pitchFamily="18" charset="0"/>
                <a:cs typeface="Times New Roman" pitchFamily="18" charset="0"/>
              </a:rPr>
              <a:t>  Необходимостта </a:t>
            </a: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от инвестиции в голям размер</a:t>
            </a:r>
          </a:p>
          <a:p>
            <a:pPr marL="84138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 smtClean="0">
                <a:latin typeface="Bookman Old Style" pitchFamily="18" charset="0"/>
                <a:cs typeface="Times New Roman" pitchFamily="18" charset="0"/>
              </a:rPr>
              <a:t>  Дългосрочни </a:t>
            </a: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забавяния  преди достигане на рентабилност</a:t>
            </a:r>
          </a:p>
          <a:p>
            <a:pPr marL="84138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 smtClean="0">
                <a:latin typeface="Bookman Old Style" pitchFamily="18" charset="0"/>
                <a:cs typeface="Times New Roman" pitchFamily="18" charset="0"/>
              </a:rPr>
              <a:t>  Ограничен </a:t>
            </a: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капацитет на публично финансиране</a:t>
            </a:r>
          </a:p>
        </p:txBody>
      </p:sp>
      <p:sp>
        <p:nvSpPr>
          <p:cNvPr id="22533" name="Rectangle 1"/>
          <p:cNvSpPr>
            <a:spLocks noChangeArrowheads="1"/>
          </p:cNvSpPr>
          <p:nvPr/>
        </p:nvSpPr>
        <p:spPr bwMode="auto">
          <a:xfrm>
            <a:off x="7024688" y="6570663"/>
            <a:ext cx="2119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n-CL" altLang="bg-BG" sz="1200" b="1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www.investbg.government.bg</a:t>
            </a:r>
            <a:endParaRPr lang="bg-BG" altLang="bg-BG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281363" y="999331"/>
            <a:ext cx="4932040" cy="411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138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None/>
            </a:pPr>
            <a:r>
              <a:rPr lang="bg-BG" altLang="bg-BG" sz="2000" b="1" dirty="0">
                <a:latin typeface="Bookman Old Style" pitchFamily="18" charset="0"/>
                <a:cs typeface="Times New Roman" pitchFamily="18" charset="0"/>
              </a:rPr>
              <a:t>Възможни модели за преодоляване на препятствията</a:t>
            </a:r>
            <a:br>
              <a:rPr lang="bg-BG" altLang="bg-BG" sz="2000" b="1" dirty="0">
                <a:latin typeface="Bookman Old Style" pitchFamily="18" charset="0"/>
                <a:cs typeface="Times New Roman" pitchFamily="18" charset="0"/>
              </a:rPr>
            </a:br>
            <a:endParaRPr lang="bg-BG" altLang="bg-BG" sz="2000" b="1" dirty="0">
              <a:latin typeface="Bookman Old Style" pitchFamily="18" charset="0"/>
              <a:cs typeface="Times New Roman" pitchFamily="18" charset="0"/>
            </a:endParaRPr>
          </a:p>
          <a:p>
            <a:pPr marL="84138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 smtClean="0">
                <a:latin typeface="Bookman Old Style" pitchFamily="18" charset="0"/>
                <a:cs typeface="Times New Roman" pitchFamily="18" charset="0"/>
              </a:rPr>
              <a:t>  Намаляване </a:t>
            </a: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на реалния и възприетия риск от инвестиции</a:t>
            </a:r>
          </a:p>
          <a:p>
            <a:pPr marL="84138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 smtClean="0">
                <a:latin typeface="Bookman Old Style" pitchFamily="18" charset="0"/>
                <a:cs typeface="Times New Roman" pitchFamily="18" charset="0"/>
              </a:rPr>
              <a:t>  Привличане </a:t>
            </a: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на дългосрочно финансиране от специализирани институции</a:t>
            </a:r>
          </a:p>
          <a:p>
            <a:pPr marL="84138">
              <a:spcBef>
                <a:spcPct val="40000"/>
              </a:spcBef>
              <a:buClr>
                <a:srgbClr val="292929"/>
              </a:buClr>
              <a:buSzPct val="120000"/>
              <a:buFont typeface="Wingdings" pitchFamily="2" charset="2"/>
              <a:buChar char="ü"/>
            </a:pPr>
            <a:r>
              <a:rPr lang="bg-BG" altLang="bg-BG" smtClean="0">
                <a:latin typeface="Bookman Old Style" pitchFamily="18" charset="0"/>
                <a:cs typeface="Times New Roman" pitchFamily="18" charset="0"/>
              </a:rPr>
              <a:t>  Разработване </a:t>
            </a: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на задвижващи проекта механизми за създаване на разумна инвестиция с възможност за банково кредитиране и намалени </a:t>
            </a:r>
            <a:r>
              <a:rPr lang="bg-BG" altLang="bg-BG" dirty="0" err="1">
                <a:latin typeface="Bookman Old Style" pitchFamily="18" charset="0"/>
                <a:cs typeface="Times New Roman" pitchFamily="18" charset="0"/>
              </a:rPr>
              <a:t>транзакционни</a:t>
            </a:r>
            <a:r>
              <a:rPr lang="bg-BG" altLang="bg-BG" dirty="0">
                <a:latin typeface="Bookman Old Style" pitchFamily="18" charset="0"/>
                <a:cs typeface="Times New Roman" pitchFamily="18" charset="0"/>
              </a:rPr>
              <a:t> разходи</a:t>
            </a:r>
            <a:endParaRPr lang="bg-BG" altLang="bg-BG" sz="1600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22536" name="Title Placeholder 1"/>
          <p:cNvSpPr>
            <a:spLocks/>
          </p:cNvSpPr>
          <p:nvPr/>
        </p:nvSpPr>
        <p:spPr bwMode="auto">
          <a:xfrm>
            <a:off x="852488" y="-156369"/>
            <a:ext cx="82296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/>
            <a:r>
              <a:rPr lang="bg-BG" altLang="bg-BG" sz="2800" smtClean="0">
                <a:solidFill>
                  <a:srgbClr val="292929"/>
                </a:solidFill>
                <a:latin typeface="Times New Roman" pitchFamily="18" charset="0"/>
              </a:rPr>
              <a:t>ИНОВАТИВНИ МОДЕЛИ ЗА ФИНАНСИРАНЕ </a:t>
            </a:r>
            <a:endParaRPr lang="bg-BG" altLang="bg-BG" sz="2800">
              <a:solidFill>
                <a:srgbClr val="29292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user\Desktop\InvestBulgariaAgenc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24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1"/>
          <p:cNvSpPr>
            <a:spLocks noChangeArrowheads="1"/>
          </p:cNvSpPr>
          <p:nvPr/>
        </p:nvSpPr>
        <p:spPr bwMode="auto">
          <a:xfrm>
            <a:off x="7024688" y="6570663"/>
            <a:ext cx="2119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arn-CL" altLang="bg-BG" sz="1200" b="1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www.investbg.government.bg</a:t>
            </a:r>
            <a:endParaRPr lang="bg-BG" altLang="bg-BG">
              <a:latin typeface="Calibri" pitchFamily="34" charset="0"/>
            </a:endParaRPr>
          </a:p>
        </p:txBody>
      </p:sp>
      <p:pic>
        <p:nvPicPr>
          <p:cNvPr id="23557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4408" y="1815391"/>
            <a:ext cx="402893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04181" y="1412776"/>
            <a:ext cx="4660227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8900" indent="-88900"/>
            <a:r>
              <a:rPr lang="bg-BG" sz="2000" b="1">
                <a:latin typeface="Bookman Old Style" pitchFamily="18" charset="0"/>
                <a:cs typeface="Times New Roman" pitchFamily="18" charset="0"/>
              </a:rPr>
              <a:t>	Първият Български научно-технологичен парк включва:</a:t>
            </a:r>
          </a:p>
          <a:p>
            <a:pPr marL="88900" indent="-88900"/>
            <a:endParaRPr lang="bg-BG" b="1">
              <a:latin typeface="Bookman Old Style" pitchFamily="18" charset="0"/>
              <a:cs typeface="Times New Roman" pitchFamily="18" charset="0"/>
            </a:endParaRPr>
          </a:p>
          <a:p>
            <a:pPr marL="88900" indent="-88900">
              <a:spcBef>
                <a:spcPct val="40000"/>
              </a:spcBef>
              <a:buClr>
                <a:srgbClr val="292929"/>
              </a:buClr>
              <a:buFont typeface="Wingdings" pitchFamily="2" charset="2"/>
              <a:buChar char="ü"/>
            </a:pPr>
            <a:r>
              <a:rPr lang="bg-BG" smtClean="0">
                <a:latin typeface="Bookman Old Style" pitchFamily="18" charset="0"/>
                <a:cs typeface="Times New Roman" pitchFamily="18" charset="0"/>
              </a:rPr>
              <a:t>  Площадкова </a:t>
            </a:r>
            <a:r>
              <a:rPr lang="bg-BG">
                <a:latin typeface="Bookman Old Style" pitchFamily="18" charset="0"/>
                <a:cs typeface="Times New Roman" pitchFamily="18" charset="0"/>
              </a:rPr>
              <a:t>техническа инфраструктура и парк</a:t>
            </a:r>
          </a:p>
          <a:p>
            <a:pPr marL="88900" indent="-88900">
              <a:spcBef>
                <a:spcPct val="40000"/>
              </a:spcBef>
              <a:buClr>
                <a:srgbClr val="292929"/>
              </a:buClr>
              <a:buFont typeface="Wingdings" pitchFamily="2" charset="2"/>
              <a:buChar char="ü"/>
            </a:pPr>
            <a:r>
              <a:rPr lang="bg-BG" smtClean="0">
                <a:latin typeface="Bookman Old Style" pitchFamily="18" charset="0"/>
                <a:cs typeface="Times New Roman" pitchFamily="18" charset="0"/>
              </a:rPr>
              <a:t>  Бизнес </a:t>
            </a:r>
            <a:r>
              <a:rPr lang="bg-BG">
                <a:latin typeface="Bookman Old Style" pitchFamily="18" charset="0"/>
                <a:cs typeface="Times New Roman" pitchFamily="18" charset="0"/>
              </a:rPr>
              <a:t>инкубатор</a:t>
            </a:r>
          </a:p>
          <a:p>
            <a:pPr marL="88900" indent="-88900">
              <a:spcBef>
                <a:spcPct val="40000"/>
              </a:spcBef>
              <a:buClr>
                <a:srgbClr val="292929"/>
              </a:buClr>
              <a:buFont typeface="Wingdings" pitchFamily="2" charset="2"/>
              <a:buChar char="ü"/>
            </a:pPr>
            <a:r>
              <a:rPr lang="bg-BG" smtClean="0">
                <a:latin typeface="Bookman Old Style" pitchFamily="18" charset="0"/>
                <a:cs typeface="Times New Roman" pitchFamily="18" charset="0"/>
              </a:rPr>
              <a:t>  Лаборатории </a:t>
            </a:r>
            <a:r>
              <a:rPr lang="bg-BG">
                <a:latin typeface="Bookman Old Style" pitchFamily="18" charset="0"/>
                <a:cs typeface="Times New Roman" pitchFamily="18" charset="0"/>
              </a:rPr>
              <a:t>и офиси </a:t>
            </a:r>
          </a:p>
          <a:p>
            <a:pPr marL="88900" indent="-88900">
              <a:spcBef>
                <a:spcPct val="40000"/>
              </a:spcBef>
              <a:buClr>
                <a:srgbClr val="292929"/>
              </a:buClr>
              <a:buFont typeface="Wingdings" pitchFamily="2" charset="2"/>
              <a:buChar char="ü"/>
            </a:pPr>
            <a:r>
              <a:rPr lang="bg-BG" smtClean="0">
                <a:latin typeface="Bookman Old Style" pitchFamily="18" charset="0"/>
                <a:cs typeface="Times New Roman" pitchFamily="18" charset="0"/>
              </a:rPr>
              <a:t>  Експериментариум </a:t>
            </a:r>
            <a:r>
              <a:rPr lang="bg-BG">
                <a:latin typeface="Bookman Old Style" pitchFamily="18" charset="0"/>
                <a:cs typeface="Times New Roman" pitchFamily="18" charset="0"/>
              </a:rPr>
              <a:t>и посетителски център с пешеходен мост</a:t>
            </a:r>
          </a:p>
          <a:p>
            <a:pPr marL="88900" indent="-88900">
              <a:spcBef>
                <a:spcPct val="40000"/>
              </a:spcBef>
              <a:buClr>
                <a:srgbClr val="292929"/>
              </a:buClr>
              <a:buFont typeface="Wingdings" pitchFamily="2" charset="2"/>
              <a:buChar char="ü"/>
            </a:pPr>
            <a:r>
              <a:rPr lang="bg-BG" smtClean="0">
                <a:latin typeface="Bookman Old Style" pitchFamily="18" charset="0"/>
                <a:cs typeface="Times New Roman" pitchFamily="18" charset="0"/>
              </a:rPr>
              <a:t>  Collider </a:t>
            </a:r>
            <a:r>
              <a:rPr lang="bg-BG">
                <a:latin typeface="Bookman Old Style" pitchFamily="18" charset="0"/>
                <a:cs typeface="Times New Roman" pitchFamily="18" charset="0"/>
              </a:rPr>
              <a:t>Activity Centre </a:t>
            </a:r>
          </a:p>
        </p:txBody>
      </p:sp>
      <p:sp>
        <p:nvSpPr>
          <p:cNvPr id="23561" name="Title Placeholder 1"/>
          <p:cNvSpPr>
            <a:spLocks/>
          </p:cNvSpPr>
          <p:nvPr/>
        </p:nvSpPr>
        <p:spPr bwMode="auto">
          <a:xfrm>
            <a:off x="914400" y="-156369"/>
            <a:ext cx="82296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/>
            <a:r>
              <a:rPr lang="bg-BG" altLang="bg-BG" sz="2800" smtClean="0">
                <a:latin typeface="Times New Roman" pitchFamily="18" charset="0"/>
              </a:rPr>
              <a:t>СОФИЯ ТЕХ ПАРК</a:t>
            </a:r>
            <a:endParaRPr lang="bg-BG" altLang="bg-BG" sz="3600"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9552" y="5343599"/>
            <a:ext cx="8395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реда </a:t>
            </a:r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 иновации, технологичен обмен и </a:t>
            </a:r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сътрудничество!</a:t>
            </a:r>
            <a:endParaRPr lang="bg-BG" sz="2400" b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 l="34489" r="323"/>
          <a:stretch>
            <a:fillRect/>
          </a:stretch>
        </p:blipFill>
        <p:spPr bwMode="auto">
          <a:xfrm>
            <a:off x="3182938" y="0"/>
            <a:ext cx="59610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C:\Documents and Settings\user\Desktop\InvestBulgariaAgenc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524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1520" y="4941168"/>
            <a:ext cx="5024263" cy="160043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bg-BG" b="1">
                <a:solidFill>
                  <a:schemeClr val="tx1"/>
                </a:solidFill>
                <a:latin typeface="Arial" charset="0"/>
                <a:cs typeface="Arial" charset="0"/>
              </a:rPr>
              <a:t>БЪЛГАРСКА АГЕНЦИЯ ЗА ИНВЕСТИЦИИ </a:t>
            </a:r>
            <a:endParaRPr lang="arn-CL" b="1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r>
              <a:rPr lang="bg-BG"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Гр. София, ул. Аксаков 31</a:t>
            </a:r>
            <a:r>
              <a:rPr lang="arn-CL"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arn-CL"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g-BG"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</a:t>
            </a:r>
            <a:r>
              <a:rPr lang="arn-CL"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.: ( +359 2 ) 985-5500</a:t>
            </a:r>
            <a:br>
              <a:rPr lang="arn-CL"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bg-BG"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Факс</a:t>
            </a:r>
            <a:r>
              <a:rPr lang="arn-CL"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( +359 2 ) 980-1320</a:t>
            </a:r>
            <a:br>
              <a:rPr lang="arn-CL"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arn-CL"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E-mail: </a:t>
            </a:r>
            <a:r>
              <a:rPr lang="arn-CL"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iba@investbg.government.bg</a:t>
            </a:r>
            <a:endParaRPr lang="arn-CL" sz="16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arn-CL"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Web: www.investbg.government.bg</a:t>
            </a:r>
            <a:endParaRPr lang="bg-BG" sz="14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76276" y="125412"/>
            <a:ext cx="712787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/>
            <a:r>
              <a:rPr lang="bg-BG" sz="3200">
                <a:latin typeface="Times New Roman" pitchFamily="18" charset="0"/>
                <a:cs typeface="Times New Roman" pitchFamily="18" charset="0"/>
              </a:rPr>
              <a:t>БЛАГОДАРЯ ЗА ВНИМАНИЕТО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Times New Roman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400" b="1" smtClean="0">
            <a:solidFill>
              <a:schemeClr val="tx1">
                <a:lumMod val="65000"/>
                <a:lumOff val="3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30085</TotalTime>
  <Words>204</Words>
  <Application>Microsoft Office PowerPoint</Application>
  <PresentationFormat>Презентация на цял екран (4:3)</PresentationFormat>
  <Paragraphs>76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9</vt:i4>
      </vt:variant>
    </vt:vector>
  </HeadingPairs>
  <TitlesOfParts>
    <vt:vector size="10" baseType="lpstr">
      <vt:lpstr>Office Theme</vt:lpstr>
      <vt:lpstr>Презентация на PowerPoint</vt:lpstr>
      <vt:lpstr>ГРАДОВЕТЕ В ГЛОБАЛЕН КОНТЕКСТ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</vt:vector>
  </TitlesOfParts>
  <Company>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M.Savov</cp:lastModifiedBy>
  <cp:revision>505</cp:revision>
  <cp:lastPrinted>2015-11-03T10:10:23Z</cp:lastPrinted>
  <dcterms:created xsi:type="dcterms:W3CDTF">2015-09-17T06:25:00Z</dcterms:created>
  <dcterms:modified xsi:type="dcterms:W3CDTF">2015-11-03T11:21:45Z</dcterms:modified>
</cp:coreProperties>
</file>