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4.xml" ContentType="application/vnd.openxmlformats-officedocument.theme+xml"/>
  <Override PartName="/ppt/theme/theme5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emf" ContentType="image/x-emf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9" r:id="rId1"/>
    <p:sldMasterId id="2147483725" r:id="rId2"/>
    <p:sldMasterId id="2147483727" r:id="rId3"/>
    <p:sldMasterId id="2147483723" r:id="rId4"/>
  </p:sldMasterIdLst>
  <p:notesMasterIdLst>
    <p:notesMasterId r:id="rId19"/>
  </p:notesMasterIdLst>
  <p:handoutMasterIdLst>
    <p:handoutMasterId r:id="rId20"/>
  </p:handoutMasterIdLst>
  <p:sldIdLst>
    <p:sldId id="397" r:id="rId5"/>
    <p:sldId id="427" r:id="rId6"/>
    <p:sldId id="428" r:id="rId7"/>
    <p:sldId id="434" r:id="rId8"/>
    <p:sldId id="419" r:id="rId9"/>
    <p:sldId id="431" r:id="rId10"/>
    <p:sldId id="435" r:id="rId11"/>
    <p:sldId id="432" r:id="rId12"/>
    <p:sldId id="433" r:id="rId13"/>
    <p:sldId id="429" r:id="rId14"/>
    <p:sldId id="418" r:id="rId15"/>
    <p:sldId id="403" r:id="rId16"/>
    <p:sldId id="430" r:id="rId17"/>
    <p:sldId id="416" r:id="rId18"/>
  </p:sldIdLst>
  <p:sldSz cx="9144000" cy="6858000" type="screen4x3"/>
  <p:notesSz cx="6797675" cy="9928225"/>
  <p:defaultTextStyle>
    <a:defPPr>
      <a:defRPr lang="de-DE"/>
    </a:defPPr>
    <a:lvl1pPr algn="l" rtl="0" eaLnBrk="0" fontAlgn="base" hangingPunct="0">
      <a:spcBef>
        <a:spcPct val="20000"/>
      </a:spcBef>
      <a:spcAft>
        <a:spcPct val="0"/>
      </a:spcAft>
      <a:buClr>
        <a:srgbClr val="0085C6"/>
      </a:buClr>
      <a:buSzPct val="100000"/>
      <a:defRPr kern="1200">
        <a:solidFill>
          <a:srgbClr val="3A6A9E"/>
        </a:solidFill>
        <a:latin typeface="StoneSans" pitchFamily="2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lr>
        <a:srgbClr val="0085C6"/>
      </a:buClr>
      <a:buSzPct val="100000"/>
      <a:defRPr kern="1200">
        <a:solidFill>
          <a:srgbClr val="3A6A9E"/>
        </a:solidFill>
        <a:latin typeface="StoneSans" pitchFamily="2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lr>
        <a:srgbClr val="0085C6"/>
      </a:buClr>
      <a:buSzPct val="100000"/>
      <a:defRPr kern="1200">
        <a:solidFill>
          <a:srgbClr val="3A6A9E"/>
        </a:solidFill>
        <a:latin typeface="StoneSans" pitchFamily="2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lr>
        <a:srgbClr val="0085C6"/>
      </a:buClr>
      <a:buSzPct val="100000"/>
      <a:defRPr kern="1200">
        <a:solidFill>
          <a:srgbClr val="3A6A9E"/>
        </a:solidFill>
        <a:latin typeface="StoneSans" pitchFamily="2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lr>
        <a:srgbClr val="0085C6"/>
      </a:buClr>
      <a:buSzPct val="100000"/>
      <a:defRPr kern="1200">
        <a:solidFill>
          <a:srgbClr val="3A6A9E"/>
        </a:solidFill>
        <a:latin typeface="StoneSans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3A6A9E"/>
        </a:solidFill>
        <a:latin typeface="StoneSans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3A6A9E"/>
        </a:solidFill>
        <a:latin typeface="StoneSans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3A6A9E"/>
        </a:solidFill>
        <a:latin typeface="StoneSans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3A6A9E"/>
        </a:solidFill>
        <a:latin typeface="StoneSans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CC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6396"/>
    <a:srgbClr val="3A6A9E"/>
    <a:srgbClr val="55A4CB"/>
    <a:srgbClr val="0092CA"/>
    <a:srgbClr val="A2DDFF"/>
    <a:srgbClr val="FFCC00"/>
    <a:srgbClr val="0085C6"/>
    <a:srgbClr val="0033CC"/>
    <a:srgbClr val="0066FF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18" autoAdjust="0"/>
    <p:restoredTop sz="94660" autoAdjust="0"/>
  </p:normalViewPr>
  <p:slideViewPr>
    <p:cSldViewPr>
      <p:cViewPr varScale="1">
        <p:scale>
          <a:sx n="75" d="100"/>
          <a:sy n="75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BB24F-A0E1-49C3-8D9C-7364556A6B4A}" type="datetimeFigureOut">
              <a:rPr lang="de-AT" smtClean="0"/>
              <a:pPr/>
              <a:t>26.09.2014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C9A01-94BE-44EB-9CB4-121C61073F5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xmlns="" val="16979145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7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7" y="9431814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650EDBB-0483-43CC-82EF-63A89D91EA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0259208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9355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1353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9454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8151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Folienmaster_Titel.ai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7588" y="-111169"/>
            <a:ext cx="9312000" cy="69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687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hf sldNum="0"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m_ppt hg_innen_27 03 13.ai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2294384" y="6590868"/>
            <a:ext cx="5301952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rgbClr val="FFFFFF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pPr algn="r"/>
            <a:fld id="{B32D21F0-E630-0B41-9DC8-EC6C91F6606B}" type="datetimeFigureOut">
              <a:rPr lang="de-DE" smtClean="0"/>
              <a:pPr algn="r"/>
              <a:t>26.09.2014</a:t>
            </a:fld>
            <a:r>
              <a:rPr lang="de-DE" dirty="0" smtClean="0"/>
              <a:t>  ·  © SIMACEK </a:t>
            </a:r>
            <a:r>
              <a:rPr lang="de-DE" dirty="0" err="1" smtClean="0"/>
              <a:t>Facility</a:t>
            </a:r>
            <a:r>
              <a:rPr lang="de-DE" dirty="0" smtClean="0"/>
              <a:t> </a:t>
            </a:r>
            <a:r>
              <a:rPr lang="de-DE" dirty="0" smtClean="0">
                <a:latin typeface="Stone Sans II ITC Pro Bk"/>
                <a:cs typeface="Stone Sans II ITC Pro Bk"/>
              </a:rPr>
              <a:t>Management Group GmbH · </a:t>
            </a:r>
            <a:r>
              <a:rPr lang="de-DE" baseline="0" dirty="0" smtClean="0">
                <a:latin typeface="Stone Sans II ITC Pro Bk"/>
                <a:cs typeface="Stone Sans II ITC Pro Bk"/>
              </a:rPr>
              <a:t> </a:t>
            </a:r>
            <a:r>
              <a:rPr lang="de-DE" dirty="0" err="1" smtClean="0">
                <a:latin typeface="Stone Sans II ITC Pro Sm"/>
                <a:cs typeface="Stone Sans II ITC Pro Sm"/>
              </a:rPr>
              <a:t>www.simacek.com</a:t>
            </a:r>
            <a:endParaRPr lang="de-DE" dirty="0">
              <a:latin typeface="Stone Sans II ITC Pro Sm"/>
              <a:cs typeface="Stone Sans II ITC Pro Sm"/>
            </a:endParaRPr>
          </a:p>
        </p:txBody>
      </p:sp>
      <p:sp>
        <p:nvSpPr>
          <p:cNvPr id="11" name="Fußzeilenplatzhalter 4"/>
          <p:cNvSpPr txBox="1">
            <a:spLocks/>
          </p:cNvSpPr>
          <p:nvPr/>
        </p:nvSpPr>
        <p:spPr>
          <a:xfrm>
            <a:off x="683568" y="6584649"/>
            <a:ext cx="2016224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rgbClr val="FFFFFF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r>
              <a:rPr lang="de-DE" dirty="0" smtClean="0"/>
              <a:t>Service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made</a:t>
            </a:r>
            <a:r>
              <a:rPr lang="de-DE" baseline="0" dirty="0" smtClean="0"/>
              <a:t> in Europe.</a:t>
            </a:r>
            <a:endParaRPr lang="de-DE" dirty="0"/>
          </a:p>
        </p:txBody>
      </p:sp>
      <p:sp>
        <p:nvSpPr>
          <p:cNvPr id="13" name="Foliennummernplatzhalter 5"/>
          <p:cNvSpPr txBox="1">
            <a:spLocks/>
          </p:cNvSpPr>
          <p:nvPr userDrawn="1"/>
        </p:nvSpPr>
        <p:spPr>
          <a:xfrm>
            <a:off x="8053829" y="6597352"/>
            <a:ext cx="457446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chemeClr val="bg1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pPr algn="r"/>
            <a:r>
              <a:rPr lang="de-DE" u="none" dirty="0" smtClean="0"/>
              <a:t>S. </a:t>
            </a:r>
            <a:fld id="{7C4BCBBF-1733-C246-B26E-D6F0E7F28FF0}" type="slidenum">
              <a:rPr lang="de-DE" u="none" smtClean="0"/>
              <a:pPr algn="r"/>
              <a:t>‹#›</a:t>
            </a:fld>
            <a:r>
              <a:rPr lang="de-DE" u="sng" dirty="0" smtClean="0"/>
              <a:t> </a:t>
            </a:r>
            <a:endParaRPr lang="de-DE" u="sng" dirty="0"/>
          </a:p>
        </p:txBody>
      </p:sp>
    </p:spTree>
    <p:extLst>
      <p:ext uri="{BB962C8B-B14F-4D97-AF65-F5344CB8AC3E}">
        <p14:creationId xmlns:p14="http://schemas.microsoft.com/office/powerpoint/2010/main" xmlns="" val="173031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im_ppt hg_innen_27 03 13.ai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2294384" y="6590868"/>
            <a:ext cx="5301952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rgbClr val="FFFFFF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pPr algn="r"/>
            <a:fld id="{B32D21F0-E630-0B41-9DC8-EC6C91F6606B}" type="datetimeFigureOut">
              <a:rPr lang="de-DE" smtClean="0"/>
              <a:pPr algn="r"/>
              <a:t>26.09.2014</a:t>
            </a:fld>
            <a:r>
              <a:rPr lang="de-DE" dirty="0" smtClean="0"/>
              <a:t>  ·  © SIMACEK </a:t>
            </a:r>
            <a:r>
              <a:rPr lang="de-DE" dirty="0" err="1" smtClean="0"/>
              <a:t>Facility</a:t>
            </a:r>
            <a:r>
              <a:rPr lang="de-DE" dirty="0" smtClean="0"/>
              <a:t> </a:t>
            </a:r>
            <a:r>
              <a:rPr lang="de-DE" dirty="0" smtClean="0">
                <a:latin typeface="Stone Sans II ITC Pro Bk"/>
                <a:cs typeface="Stone Sans II ITC Pro Bk"/>
              </a:rPr>
              <a:t>Management Group GmbH · </a:t>
            </a:r>
            <a:r>
              <a:rPr lang="de-DE" baseline="0" dirty="0" smtClean="0">
                <a:latin typeface="Stone Sans II ITC Pro Bk"/>
                <a:cs typeface="Stone Sans II ITC Pro Bk"/>
              </a:rPr>
              <a:t> </a:t>
            </a:r>
            <a:r>
              <a:rPr lang="de-DE" dirty="0" err="1" smtClean="0">
                <a:latin typeface="Stone Sans II ITC Pro Sm"/>
                <a:cs typeface="Stone Sans II ITC Pro Sm"/>
              </a:rPr>
              <a:t>www.simacek.com</a:t>
            </a:r>
            <a:endParaRPr lang="de-DE" dirty="0">
              <a:latin typeface="Stone Sans II ITC Pro Sm"/>
              <a:cs typeface="Stone Sans II ITC Pro Sm"/>
            </a:endParaRPr>
          </a:p>
        </p:txBody>
      </p:sp>
      <p:sp>
        <p:nvSpPr>
          <p:cNvPr id="11" name="Fußzeilenplatzhalter 4"/>
          <p:cNvSpPr txBox="1">
            <a:spLocks/>
          </p:cNvSpPr>
          <p:nvPr/>
        </p:nvSpPr>
        <p:spPr>
          <a:xfrm>
            <a:off x="683568" y="6584649"/>
            <a:ext cx="2016224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rgbClr val="FFFFFF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r>
              <a:rPr lang="de-DE" dirty="0" smtClean="0"/>
              <a:t>Unternehmensprofil</a:t>
            </a:r>
            <a:endParaRPr lang="de-DE" dirty="0"/>
          </a:p>
        </p:txBody>
      </p:sp>
      <p:sp>
        <p:nvSpPr>
          <p:cNvPr id="7" name="Foliennummernplatzhalter 5"/>
          <p:cNvSpPr txBox="1">
            <a:spLocks/>
          </p:cNvSpPr>
          <p:nvPr userDrawn="1"/>
        </p:nvSpPr>
        <p:spPr>
          <a:xfrm>
            <a:off x="8053829" y="6597352"/>
            <a:ext cx="457446" cy="2606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chemeClr val="bg1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pPr algn="r"/>
            <a:r>
              <a:rPr lang="de-DE" u="none" dirty="0" smtClean="0"/>
              <a:t>S. </a:t>
            </a:r>
            <a:fld id="{7C4BCBBF-1733-C246-B26E-D6F0E7F28FF0}" type="slidenum">
              <a:rPr lang="de-DE" u="none" smtClean="0"/>
              <a:pPr algn="r"/>
              <a:t>‹#›</a:t>
            </a:fld>
            <a:r>
              <a:rPr lang="de-DE" u="sng" dirty="0" smtClean="0"/>
              <a:t> </a:t>
            </a:r>
            <a:endParaRPr lang="de-DE" u="sng" dirty="0"/>
          </a:p>
        </p:txBody>
      </p:sp>
    </p:spTree>
    <p:extLst>
      <p:ext uri="{BB962C8B-B14F-4D97-AF65-F5344CB8AC3E}">
        <p14:creationId xmlns:p14="http://schemas.microsoft.com/office/powerpoint/2010/main" xmlns="" val="126086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2359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macek.bg/" TargetMode="External"/><Relationship Id="rId2" Type="http://schemas.openxmlformats.org/officeDocument/2006/relationships/hyperlink" Target="mailto:l.petrova@simacek.b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7.jpeg"/><Relationship Id="rId4" Type="http://schemas.openxmlformats.org/officeDocument/2006/relationships/image" Target="../media/image3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23528" y="2060848"/>
            <a:ext cx="5472608" cy="2016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rgbClr val="FFFFFF"/>
                </a:solidFill>
                <a:latin typeface="Stone Sans II ITC Pro Md"/>
                <a:cs typeface="Stone Sans II ITC Pro Md"/>
              </a:rPr>
              <a:t>Предимства на зелените покриви </a:t>
            </a:r>
            <a:endParaRPr lang="en-US" sz="2400" b="1" dirty="0" smtClean="0">
              <a:solidFill>
                <a:srgbClr val="FFFFFF"/>
              </a:solidFill>
              <a:latin typeface="Stone Sans II ITC Pro Md"/>
              <a:cs typeface="Stone Sans II ITC Pro Md"/>
            </a:endParaRPr>
          </a:p>
          <a:p>
            <a:pPr algn="l"/>
            <a:r>
              <a:rPr lang="ru-RU" sz="2400" b="1" dirty="0" smtClean="0">
                <a:solidFill>
                  <a:srgbClr val="FFFFFF"/>
                </a:solidFill>
                <a:latin typeface="Stone Sans II ITC Pro Md"/>
                <a:cs typeface="Stone Sans II ITC Pro Md"/>
              </a:rPr>
              <a:t>в </a:t>
            </a:r>
            <a:r>
              <a:rPr lang="ru-RU" sz="2400" b="1" dirty="0">
                <a:solidFill>
                  <a:srgbClr val="FFFFFF"/>
                </a:solidFill>
                <a:latin typeface="Stone Sans II ITC Pro Md"/>
                <a:cs typeface="Stone Sans II ITC Pro Md"/>
              </a:rPr>
              <a:t>градска среда</a:t>
            </a:r>
            <a:r>
              <a:rPr lang="de-DE" sz="2400" dirty="0" smtClean="0">
                <a:solidFill>
                  <a:srgbClr val="FFFFFF"/>
                </a:solidFill>
                <a:latin typeface="Stone Sans II ITC Pro Lt"/>
                <a:cs typeface="Stone Sans II ITC Pro Lt"/>
              </a:rPr>
              <a:t/>
            </a:r>
            <a:br>
              <a:rPr lang="de-DE" sz="2400" dirty="0" smtClean="0">
                <a:solidFill>
                  <a:srgbClr val="FFFFFF"/>
                </a:solidFill>
                <a:latin typeface="Stone Sans II ITC Pro Lt"/>
                <a:cs typeface="Stone Sans II ITC Pro Lt"/>
              </a:rPr>
            </a:br>
            <a:endParaRPr lang="de-DE" sz="2400" dirty="0" smtClean="0">
              <a:solidFill>
                <a:srgbClr val="FFFFFF"/>
              </a:solidFill>
              <a:latin typeface="Stone Sans II ITC Pro Lt"/>
              <a:cs typeface="Stone Sans II ITC Pro Lt"/>
            </a:endParaRPr>
          </a:p>
          <a:p>
            <a:pPr algn="l"/>
            <a:r>
              <a:rPr lang="en-US" sz="2000" dirty="0">
                <a:solidFill>
                  <a:srgbClr val="FFFFFF"/>
                </a:solidFill>
                <a:latin typeface="Stone Sans II ITC Pro Lt"/>
                <a:cs typeface="Stone Sans II ITC Pro Lt"/>
              </a:rPr>
              <a:t>Benefits of green roofs in urban </a:t>
            </a:r>
            <a:r>
              <a:rPr lang="en-US" sz="2000" dirty="0" smtClean="0">
                <a:solidFill>
                  <a:srgbClr val="FFFFFF"/>
                </a:solidFill>
                <a:latin typeface="Stone Sans II ITC Pro Lt"/>
                <a:cs typeface="Stone Sans II ITC Pro Lt"/>
              </a:rPr>
              <a:t>environments</a:t>
            </a:r>
          </a:p>
        </p:txBody>
      </p:sp>
      <p:sp>
        <p:nvSpPr>
          <p:cNvPr id="3" name="Datumsplatzhalter 3"/>
          <p:cNvSpPr txBox="1">
            <a:spLocks/>
          </p:cNvSpPr>
          <p:nvPr/>
        </p:nvSpPr>
        <p:spPr>
          <a:xfrm>
            <a:off x="179512" y="4110980"/>
            <a:ext cx="5573646" cy="191030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sz="700" kern="1200">
                <a:solidFill>
                  <a:srgbClr val="FFFFFF"/>
                </a:solidFill>
                <a:latin typeface="Stone Sans II ITC Pro Bk"/>
                <a:ea typeface="+mn-ea"/>
                <a:cs typeface="Stone Sans II ITC Pro Bk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5C6"/>
              </a:buClr>
              <a:buSzPct val="100000"/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rgbClr val="3A6A9E"/>
                </a:solidFill>
                <a:latin typeface="StoneSans" pitchFamily="2" charset="0"/>
                <a:ea typeface="+mn-ea"/>
                <a:cs typeface="+mn-cs"/>
              </a:defRPr>
            </a:lvl9pPr>
          </a:lstStyle>
          <a:p>
            <a:endParaRPr lang="bg-BG" sz="2000" b="1" dirty="0" smtClean="0">
              <a:latin typeface="Stone Sans II ITC Pro Lt"/>
              <a:cs typeface="Stone Sans II ITC Pro Lt"/>
            </a:endParaRPr>
          </a:p>
          <a:p>
            <a:endParaRPr lang="ro-RO" sz="2000" dirty="0" smtClean="0">
              <a:latin typeface="Stone Sans II ITC Pro Lt"/>
              <a:cs typeface="Stone Sans II ITC Pro Lt"/>
            </a:endParaRPr>
          </a:p>
          <a:p>
            <a:pPr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</a:pPr>
            <a:r>
              <a:rPr lang="bg-BG" sz="2000" b="1" dirty="0" smtClean="0">
                <a:solidFill>
                  <a:schemeClr val="bg1"/>
                </a:solidFill>
                <a:latin typeface="Stone Sans II ITC Pro Md"/>
                <a:cs typeface="Stone Sans II ITC Pro Md"/>
              </a:rPr>
              <a:t>Лиана Петрова/</a:t>
            </a:r>
            <a:r>
              <a:rPr lang="en-US" sz="1800" dirty="0">
                <a:latin typeface="Stone Sans II ITC Pro Lt"/>
                <a:cs typeface="Stone Sans II ITC Pro Lt"/>
              </a:rPr>
              <a:t>Liana </a:t>
            </a:r>
            <a:r>
              <a:rPr lang="en-US" sz="1800" dirty="0" err="1">
                <a:latin typeface="Stone Sans II ITC Pro Lt"/>
                <a:cs typeface="Stone Sans II ITC Pro Lt"/>
              </a:rPr>
              <a:t>Petrova</a:t>
            </a:r>
            <a:endParaRPr lang="ro-RO" sz="1800" dirty="0">
              <a:latin typeface="Stone Sans II ITC Pro Lt"/>
              <a:cs typeface="Stone Sans II ITC Pro Lt"/>
            </a:endParaRPr>
          </a:p>
          <a:p>
            <a:pPr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</a:pPr>
            <a:r>
              <a:rPr lang="bg-BG" sz="2000" b="1" dirty="0">
                <a:solidFill>
                  <a:schemeClr val="bg1"/>
                </a:solidFill>
                <a:latin typeface="Stone Sans II ITC Pro Md"/>
                <a:cs typeface="Stone Sans II ITC Pro Md"/>
              </a:rPr>
              <a:t>Изпълнителен директор/</a:t>
            </a:r>
            <a:r>
              <a:rPr lang="ro-RO" sz="1800" dirty="0">
                <a:latin typeface="Stone Sans II ITC Pro Lt"/>
                <a:cs typeface="Stone Sans II ITC Pro Lt"/>
              </a:rPr>
              <a:t>Executive Director</a:t>
            </a:r>
          </a:p>
          <a:p>
            <a:endParaRPr lang="ro-RO" sz="2000" dirty="0" smtClean="0">
              <a:latin typeface="Stone Sans II ITC Pro Lt"/>
              <a:cs typeface="Stone Sans II ITC Pro Lt"/>
            </a:endParaRPr>
          </a:p>
          <a:p>
            <a:endParaRPr lang="ro-RO" sz="2000" dirty="0" smtClean="0">
              <a:latin typeface="Stone Sans II ITC Pro Lt"/>
            </a:endParaRPr>
          </a:p>
          <a:p>
            <a:r>
              <a:rPr lang="de-DE" dirty="0" smtClean="0"/>
              <a:t>  </a:t>
            </a:r>
            <a:endParaRPr lang="de-DE" dirty="0">
              <a:latin typeface="Stone Sans II ITC Pro Sm"/>
              <a:cs typeface="Stone Sans II ITC Pro Sm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67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44233"/>
            <a:ext cx="2891533" cy="249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2216"/>
            <a:ext cx="2975632" cy="251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Simacek\Desktop\slope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89040"/>
            <a:ext cx="3552394" cy="2664296"/>
          </a:xfrm>
          <a:prstGeom prst="rect">
            <a:avLst/>
          </a:prstGeom>
          <a:noFill/>
        </p:spPr>
      </p:pic>
      <p:pic>
        <p:nvPicPr>
          <p:cNvPr id="1027" name="Picture 3" descr="C:\Users\Simacek\Desktop\flat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064" y="980729"/>
            <a:ext cx="3456384" cy="259228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5877271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631683" y="364594"/>
            <a:ext cx="3523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Приложение / А</a:t>
            </a:r>
            <a:r>
              <a:rPr lang="en-US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application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6"/>
          <p:cNvSpPr txBox="1">
            <a:spLocks noChangeArrowheads="1"/>
          </p:cNvSpPr>
          <p:nvPr/>
        </p:nvSpPr>
        <p:spPr bwMode="auto">
          <a:xfrm>
            <a:off x="179388" y="220578"/>
            <a:ext cx="84963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50888" lvl="1" indent="-742950">
              <a:defRPr/>
            </a:pPr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Критерии за изпълнение / </a:t>
            </a:r>
            <a:r>
              <a:rPr lang="en-US" sz="2000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Criteria of </a:t>
            </a:r>
            <a:r>
              <a:rPr lang="en-US" sz="2000" dirty="0" err="1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instalation</a:t>
            </a:r>
            <a:endParaRPr lang="en-US" sz="2000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</p:txBody>
      </p:sp>
      <p:sp>
        <p:nvSpPr>
          <p:cNvPr id="4" name="Szövegdoboz 6"/>
          <p:cNvSpPr txBox="1">
            <a:spLocks noChangeArrowheads="1"/>
          </p:cNvSpPr>
          <p:nvPr/>
        </p:nvSpPr>
        <p:spPr bwMode="auto">
          <a:xfrm>
            <a:off x="395536" y="980728"/>
            <a:ext cx="7741989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bg-BG" dirty="0" err="1" smtClean="0">
                <a:solidFill>
                  <a:schemeClr val="tx2"/>
                </a:solidFill>
                <a:latin typeface="Tw Cen MT"/>
                <a:cs typeface="Arial" charset="0"/>
              </a:rPr>
              <a:t>Товароносимост</a:t>
            </a: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/</a:t>
            </a:r>
            <a:r>
              <a:rPr lang="hu-HU" dirty="0" err="1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Load</a:t>
            </a:r>
            <a:r>
              <a:rPr lang="en-US" dirty="0" err="1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ing</a:t>
            </a:r>
            <a:r>
              <a:rPr lang="hu-HU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capacity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of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roofs</a:t>
            </a:r>
            <a:endParaRPr lang="hu-HU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bg-BG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Наклон </a:t>
            </a:r>
            <a:r>
              <a:rPr lang="bg-BG" dirty="0">
                <a:solidFill>
                  <a:schemeClr val="tx2"/>
                </a:solidFill>
                <a:latin typeface="Tw Cen MT"/>
                <a:cs typeface="Arial" charset="0"/>
              </a:rPr>
              <a:t>на </a:t>
            </a: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покрива</a:t>
            </a:r>
            <a:r>
              <a:rPr lang="bg-BG" sz="2000" b="1" dirty="0" smtClean="0">
                <a:solidFill>
                  <a:schemeClr val="tx2"/>
                </a:solidFill>
                <a:latin typeface="Tw Cen MT"/>
                <a:cs typeface="Arial" charset="0"/>
              </a:rPr>
              <a:t>/</a:t>
            </a:r>
            <a:r>
              <a:rPr lang="hu-HU" dirty="0" err="1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Roof</a:t>
            </a:r>
            <a:r>
              <a:rPr lang="hu-HU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slope</a:t>
            </a:r>
            <a:endParaRPr lang="hu-HU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122488" lvl="5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Издръжливост на вятър</a:t>
            </a:r>
            <a:r>
              <a:rPr lang="bg-BG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/ </a:t>
            </a:r>
            <a:r>
              <a:rPr lang="en-US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Wind resistance</a:t>
            </a:r>
            <a:endParaRPr lang="bg-BG" dirty="0" smtClean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defRPr/>
            </a:pPr>
            <a:endParaRPr lang="en-US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93688" lvl="1" indent="-28575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Слънчеви </a:t>
            </a:r>
            <a:r>
              <a:rPr lang="bg-BG" dirty="0">
                <a:solidFill>
                  <a:schemeClr val="tx2"/>
                </a:solidFill>
                <a:latin typeface="Tw Cen MT"/>
                <a:cs typeface="Arial" charset="0"/>
              </a:rPr>
              <a:t>часове на покрива</a:t>
            </a:r>
            <a:r>
              <a:rPr lang="bg-BG" sz="2000" dirty="0" smtClean="0">
                <a:solidFill>
                  <a:schemeClr val="tx2"/>
                </a:solidFill>
                <a:latin typeface="Tw Cen MT"/>
                <a:cs typeface="Arial" charset="0"/>
              </a:rPr>
              <a:t>/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Sunny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hours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on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the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roof</a:t>
            </a:r>
            <a:endParaRPr lang="hu-HU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579688" lvl="6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579688" lvl="6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2579688" lvl="6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Очаквани </a:t>
            </a:r>
            <a:r>
              <a:rPr lang="bg-BG" dirty="0">
                <a:solidFill>
                  <a:schemeClr val="tx2"/>
                </a:solidFill>
                <a:latin typeface="Tw Cen MT"/>
                <a:cs typeface="Arial" charset="0"/>
              </a:rPr>
              <a:t>валежи/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Expected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rainfall</a:t>
            </a:r>
            <a:endParaRPr lang="hu-HU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 smtClean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750888" lvl="1" indent="-742950" eaLnBrk="1" hangingPunct="1">
              <a:spcBef>
                <a:spcPct val="0"/>
              </a:spcBef>
              <a:buClrTx/>
              <a:buSzTx/>
              <a:buFont typeface="Arial" pitchFamily="34" charset="0"/>
              <a:buChar char="•"/>
              <a:defRPr/>
            </a:pPr>
            <a:endParaRPr lang="bg-BG" dirty="0">
              <a:solidFill>
                <a:schemeClr val="tx2"/>
              </a:solidFill>
              <a:latin typeface="Tw Cen MT"/>
              <a:cs typeface="Arial" charset="0"/>
            </a:endParaRPr>
          </a:p>
          <a:p>
            <a:pPr marL="3494088" lvl="8" indent="-28575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bg-BG" dirty="0" smtClean="0">
                <a:solidFill>
                  <a:schemeClr val="tx2"/>
                </a:solidFill>
                <a:latin typeface="Tw Cen MT"/>
                <a:cs typeface="Arial" charset="0"/>
              </a:rPr>
              <a:t>Планирана </a:t>
            </a:r>
            <a:r>
              <a:rPr lang="bg-BG" dirty="0">
                <a:solidFill>
                  <a:schemeClr val="tx2"/>
                </a:solidFill>
                <a:latin typeface="Tw Cen MT"/>
                <a:cs typeface="Arial" charset="0"/>
              </a:rPr>
              <a:t>функция/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Planned</a:t>
            </a:r>
            <a:r>
              <a:rPr lang="hu-HU" dirty="0">
                <a:solidFill>
                  <a:srgbClr val="006396"/>
                </a:solidFill>
                <a:latin typeface="Stone Sans II ITC Pro Lt"/>
                <a:cs typeface="Stone Sans II ITC Pro Lt"/>
              </a:rPr>
              <a:t> </a:t>
            </a:r>
            <a:r>
              <a:rPr lang="hu-HU" dirty="0" err="1">
                <a:solidFill>
                  <a:srgbClr val="006396"/>
                </a:solidFill>
                <a:latin typeface="Stone Sans II ITC Pro Lt"/>
                <a:cs typeface="Stone Sans II ITC Pro Lt"/>
              </a:rPr>
              <a:t>function</a:t>
            </a:r>
            <a:endParaRPr lang="hu-HU" dirty="0">
              <a:solidFill>
                <a:srgbClr val="006396"/>
              </a:solidFill>
              <a:latin typeface="Stone Sans II ITC Pro Lt"/>
              <a:cs typeface="Stone Sans II ITC Pro 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36712"/>
            <a:ext cx="2802773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4410" y="3212976"/>
            <a:ext cx="1708857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2017440" cy="134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1" name="Picture 1" descr="C:\Users\Simacek\Desktop\Win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492896"/>
            <a:ext cx="2110373" cy="982415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6165304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1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107504" y="260648"/>
            <a:ext cx="5616624" cy="5767733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100000"/>
              </a:spcBef>
              <a:spcAft>
                <a:spcPts val="0"/>
              </a:spcAft>
              <a:buSzPct val="130000"/>
            </a:pPr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Видове зелени покриви/</a:t>
            </a:r>
            <a:r>
              <a:rPr lang="en-US" sz="2000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Types of green roofs</a:t>
            </a:r>
          </a:p>
          <a:p>
            <a:pPr>
              <a:lnSpc>
                <a:spcPct val="50000"/>
              </a:lnSpc>
              <a:spcBef>
                <a:spcPct val="100000"/>
              </a:spcBef>
              <a:spcAft>
                <a:spcPts val="0"/>
              </a:spcAft>
              <a:buSzPct val="130000"/>
            </a:pPr>
            <a:endParaRPr lang="ro-RO" sz="1000" dirty="0" smtClean="0">
              <a:solidFill>
                <a:srgbClr val="006396"/>
              </a:solidFill>
              <a:latin typeface="Stone Sans II ITC Pro Lt"/>
              <a:cs typeface="Stone Sans II ITC Pro Lt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 typeface="Wingdings" panose="05000000000000000000" pitchFamily="2" charset="2"/>
              <a:buChar char="v"/>
            </a:pPr>
            <a:r>
              <a:rPr lang="bg-BG" sz="1300" b="1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Екстензивен/</a:t>
            </a:r>
            <a:r>
              <a:rPr lang="en-US" sz="1300" b="1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Extensive</a:t>
            </a:r>
            <a:r>
              <a:rPr lang="ro-RO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	</a:t>
            </a: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Екологичен и икономичен/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Ecological and economic</a:t>
            </a:r>
            <a:endParaRPr lang="ro-RO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Минимална поддръжка/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Low maintenance</a:t>
            </a:r>
            <a:endParaRPr lang="ro-RO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Не позволява ходене/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Not walkable</a:t>
            </a:r>
            <a:endParaRPr lang="ro-RO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lvl="2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</a:pPr>
            <a:endParaRPr lang="de-DE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lvl="2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</a:pPr>
            <a:endParaRPr lang="de-DE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1200150" lvl="2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 typeface="Wingdings" panose="05000000000000000000" pitchFamily="2" charset="2"/>
              <a:buChar char="v"/>
            </a:pPr>
            <a:r>
              <a:rPr lang="bg-BG" sz="1300" b="1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Интензивен/</a:t>
            </a:r>
            <a:r>
              <a:rPr lang="en-US" sz="1300" b="1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Intensive</a:t>
            </a:r>
            <a:endParaRPr lang="ro-RO" sz="1300" b="1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Истинска градина/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Traditional</a:t>
            </a:r>
            <a:r>
              <a:rPr lang="hu-HU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 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garden</a:t>
            </a: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Напоителна система/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Irrigation system</a:t>
            </a:r>
            <a:endParaRPr lang="ro-RO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Трайни насаждения/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Perennials</a:t>
            </a: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endParaRPr lang="en-US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endParaRPr lang="en-US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endParaRPr lang="en-US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742950" lvl="1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 typeface="Wingdings" panose="05000000000000000000" pitchFamily="2" charset="2"/>
              <a:buChar char="v"/>
            </a:pPr>
            <a:r>
              <a:rPr lang="bg-BG" sz="1300" b="1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Супер </a:t>
            </a:r>
            <a:r>
              <a:rPr lang="bg-BG" sz="1300" b="1" dirty="0">
                <a:solidFill>
                  <a:schemeClr val="tx1"/>
                </a:solidFill>
                <a:latin typeface="Stone Sans II ITC Pro Md"/>
                <a:cs typeface="Stone Sans II ITC Pro Md"/>
              </a:rPr>
              <a:t>интензивен/</a:t>
            </a:r>
            <a:r>
              <a:rPr lang="en-US" sz="1300" b="1" dirty="0">
                <a:solidFill>
                  <a:schemeClr val="tx1"/>
                </a:solidFill>
                <a:latin typeface="Stone Sans II ITC Pro Md"/>
                <a:cs typeface="Stone Sans II ITC Pro Md"/>
              </a:rPr>
              <a:t>Super intensive</a:t>
            </a:r>
            <a:endParaRPr lang="ro-RO" sz="1300" b="1" dirty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Подземни структури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/Underground structures</a:t>
            </a:r>
            <a:endParaRPr lang="ro-RO" sz="1300" dirty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r>
              <a:rPr lang="en-US" sz="1300" dirty="0">
                <a:solidFill>
                  <a:schemeClr val="tx1"/>
                </a:solidFill>
                <a:latin typeface="Stone Sans II ITC Pro Md"/>
                <a:cs typeface="Stone Sans II ITC Pro Md"/>
              </a:rPr>
              <a:t>E</a:t>
            </a:r>
            <a:r>
              <a:rPr lang="bg-BG" sz="1300" dirty="0" err="1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дроразмерна</a:t>
            </a: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 растителност</a:t>
            </a: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 </a:t>
            </a:r>
            <a:r>
              <a:rPr lang="bg-BG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/</a:t>
            </a:r>
            <a:endParaRPr lang="en-US" sz="1300" dirty="0" smtClean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</a:pPr>
            <a:r>
              <a:rPr lang="en-US" sz="1300" dirty="0" smtClean="0">
                <a:solidFill>
                  <a:schemeClr val="tx1"/>
                </a:solidFill>
                <a:latin typeface="Stone Sans II ITC Pro Md"/>
                <a:cs typeface="Stone Sans II ITC Pro Md"/>
              </a:rPr>
              <a:t>			Substantial planting</a:t>
            </a:r>
            <a:endParaRPr lang="ro-RO" sz="1300" dirty="0">
              <a:solidFill>
                <a:schemeClr val="tx1"/>
              </a:solidFill>
              <a:latin typeface="Stone Sans II ITC Pro Md"/>
              <a:cs typeface="Stone Sans II ITC Pro Md"/>
            </a:endParaRPr>
          </a:p>
          <a:p>
            <a:pPr marL="285750" indent="-285750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buSzPct val="130000"/>
              <a:buFontTx/>
              <a:buChar char="-"/>
            </a:pPr>
            <a:endParaRPr lang="de-DE" sz="1300" dirty="0">
              <a:solidFill>
                <a:schemeClr val="tx1"/>
              </a:solidFill>
              <a:latin typeface="Stone Sans II ITC Pro Md"/>
              <a:cs typeface="Stone Sans II ITC Pro Md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805264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 descr="http://www.zinco.ca/Pictures/roofgarde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76872"/>
            <a:ext cx="3322759" cy="1702322"/>
          </a:xfrm>
          <a:prstGeom prst="rect">
            <a:avLst/>
          </a:prstGeom>
          <a:noFill/>
        </p:spPr>
      </p:pic>
      <p:pic>
        <p:nvPicPr>
          <p:cNvPr id="15364" name="Picture 4" descr="http://www.singleply.co.uk/wp-content/uploads/2013/02/Green-Roof-Vulkate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20688"/>
            <a:ext cx="3788800" cy="1472479"/>
          </a:xfrm>
          <a:prstGeom prst="rect">
            <a:avLst/>
          </a:prstGeom>
          <a:noFill/>
        </p:spPr>
      </p:pic>
      <p:pic>
        <p:nvPicPr>
          <p:cNvPr id="15366" name="Picture 6" descr="http://admin.lmu.edu/media/universityrelations/communitygovernmentrelations/Green%20Roo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9084" y="4149080"/>
            <a:ext cx="4421348" cy="22612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195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зелени градо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18958"/>
            <a:ext cx="2808312" cy="2577994"/>
          </a:xfrm>
          <a:prstGeom prst="rect">
            <a:avLst/>
          </a:prstGeom>
          <a:noFill/>
        </p:spPr>
      </p:pic>
      <p:pic>
        <p:nvPicPr>
          <p:cNvPr id="27653" name="Picture 5" descr="C:\Users\Simacek\Desktop\Untit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96362"/>
            <a:ext cx="2843641" cy="258445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6"/>
          <a:stretch/>
        </p:blipFill>
        <p:spPr>
          <a:xfrm rot="20749925">
            <a:off x="323527" y="3350818"/>
            <a:ext cx="2448272" cy="18349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79"/>
          <a:stretch/>
        </p:blipFill>
        <p:spPr>
          <a:xfrm rot="989072">
            <a:off x="5599430" y="3332936"/>
            <a:ext cx="2664296" cy="20446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789040"/>
            <a:ext cx="3288365" cy="2610289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2483768" y="3284984"/>
            <a:ext cx="3456384" cy="33855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latin typeface="Stone Sans II ITC Pro Lt"/>
              </a:rPr>
              <a:t>Mall </a:t>
            </a:r>
            <a:r>
              <a:rPr lang="ro-RO" sz="1600" b="1" dirty="0" smtClean="0">
                <a:latin typeface="Stone Sans II ITC Pro Lt"/>
              </a:rPr>
              <a:t>PROMENADA, București</a:t>
            </a:r>
            <a:r>
              <a:rPr lang="en-US" sz="1600" b="1" dirty="0" smtClean="0">
                <a:latin typeface="Stone Sans II ITC Pro Lt"/>
              </a:rPr>
              <a:t> RO</a:t>
            </a:r>
            <a:endParaRPr lang="ro-RO" sz="1600" b="1" dirty="0" smtClean="0">
              <a:latin typeface="Stone Sans II ITC Pro 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2252" y="1340768"/>
            <a:ext cx="7741724" cy="21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400" dirty="0" smtClean="0">
                <a:solidFill>
                  <a:schemeClr val="tx2"/>
                </a:solidFill>
                <a:latin typeface="Stone Sans II ITC Pro Lt"/>
              </a:rPr>
              <a:t>Services </a:t>
            </a:r>
            <a:r>
              <a:rPr lang="hu-HU" sz="2400" dirty="0">
                <a:solidFill>
                  <a:schemeClr val="tx2"/>
                </a:solidFill>
                <a:latin typeface="Stone Sans II ITC Pro Lt"/>
              </a:rPr>
              <a:t>made in Europe.</a:t>
            </a:r>
            <a:r>
              <a:rPr lang="hu-HU" sz="2800" b="1" dirty="0">
                <a:solidFill>
                  <a:schemeClr val="tx2"/>
                </a:solidFill>
                <a:latin typeface="Stone Sans II ITC Pro Lt"/>
              </a:rPr>
              <a:t/>
            </a:r>
            <a:br>
              <a:rPr lang="hu-HU" sz="2800" b="1" dirty="0">
                <a:solidFill>
                  <a:schemeClr val="tx2"/>
                </a:solidFill>
                <a:latin typeface="Stone Sans II ITC Pro Lt"/>
              </a:rPr>
            </a:br>
            <a:r>
              <a:rPr lang="hu-HU" sz="1400" b="1" dirty="0">
                <a:solidFill>
                  <a:schemeClr val="tx2"/>
                </a:solidFill>
                <a:latin typeface="Stone Sans II ITC Pro Lt"/>
              </a:rPr>
              <a:t/>
            </a:r>
            <a:br>
              <a:rPr lang="hu-HU" sz="1400" b="1" dirty="0">
                <a:solidFill>
                  <a:schemeClr val="tx2"/>
                </a:solidFill>
                <a:latin typeface="Stone Sans II ITC Pro Lt"/>
              </a:rPr>
            </a:br>
            <a:r>
              <a:rPr lang="hu-HU" sz="1400" b="1" dirty="0">
                <a:solidFill>
                  <a:schemeClr val="tx2"/>
                </a:solidFill>
                <a:latin typeface="Stone Sans II ITC Pro Lt"/>
              </a:rPr>
              <a:t>Austria · Bosnia-Herzegovina · Bulgaria · Croatia · Czech Republic · </a:t>
            </a:r>
            <a:r>
              <a:rPr lang="hu-HU" sz="1400" b="1" dirty="0" err="1">
                <a:solidFill>
                  <a:schemeClr val="tx2"/>
                </a:solidFill>
                <a:latin typeface="Stone Sans II ITC Pro Lt"/>
              </a:rPr>
              <a:t>Germany</a:t>
            </a:r>
            <a:r>
              <a:rPr lang="hu-HU" sz="1400" b="1" dirty="0">
                <a:solidFill>
                  <a:schemeClr val="tx2"/>
                </a:solidFill>
                <a:latin typeface="Stone Sans II ITC Pro Lt"/>
              </a:rPr>
              <a:t> </a:t>
            </a:r>
            <a:endParaRPr lang="en-US" sz="1400" b="1" dirty="0" smtClean="0">
              <a:solidFill>
                <a:schemeClr val="tx2"/>
              </a:solidFill>
              <a:latin typeface="Stone Sans II ITC Pro Lt"/>
            </a:endParaRPr>
          </a:p>
          <a:p>
            <a:r>
              <a:rPr lang="hu-HU" sz="1400" b="1" dirty="0" smtClean="0">
                <a:solidFill>
                  <a:schemeClr val="tx2"/>
                </a:solidFill>
                <a:latin typeface="Stone Sans II ITC Pro Lt"/>
              </a:rPr>
              <a:t>Hungary </a:t>
            </a:r>
            <a:r>
              <a:rPr lang="hu-HU" sz="1400" b="1" dirty="0">
                <a:solidFill>
                  <a:schemeClr val="tx2"/>
                </a:solidFill>
                <a:latin typeface="Stone Sans II ITC Pro Lt"/>
              </a:rPr>
              <a:t>· Romania · Serbia · Slovakia · </a:t>
            </a:r>
            <a:r>
              <a:rPr lang="hu-HU" sz="1400" b="1" dirty="0" smtClean="0">
                <a:solidFill>
                  <a:schemeClr val="tx2"/>
                </a:solidFill>
                <a:latin typeface="Stone Sans II ITC Pro Lt"/>
              </a:rPr>
              <a:t>Slovenia</a:t>
            </a:r>
          </a:p>
          <a:p>
            <a:endParaRPr lang="hu-HU" sz="1400" b="1" dirty="0" smtClean="0">
              <a:solidFill>
                <a:schemeClr val="tx2"/>
              </a:solidFill>
              <a:latin typeface="Stone Sans II ITC Pro Lt"/>
            </a:endParaRPr>
          </a:p>
          <a:p>
            <a:r>
              <a:rPr lang="bg-BG" sz="2000" dirty="0" smtClean="0">
                <a:solidFill>
                  <a:schemeClr val="tx2"/>
                </a:solidFill>
                <a:latin typeface="Stone Sans II ITC Pro Lt"/>
              </a:rPr>
              <a:t>Със </a:t>
            </a:r>
            <a:r>
              <a:rPr lang="bg-BG" sz="2000" dirty="0">
                <a:solidFill>
                  <a:schemeClr val="tx2"/>
                </a:solidFill>
                <a:latin typeface="Stone Sans II ITC Pro Lt"/>
              </a:rPr>
              <a:t>сигурност повече удовлетвореност.</a:t>
            </a:r>
            <a:endParaRPr lang="ro-RO" sz="20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en-US" sz="2000" dirty="0" smtClean="0">
                <a:solidFill>
                  <a:schemeClr val="tx2"/>
                </a:solidFill>
                <a:latin typeface="Stone Sans II ITC Pro Lt"/>
              </a:rPr>
              <a:t>Definitely</a:t>
            </a:r>
            <a:r>
              <a:rPr lang="ro-RO" sz="2000" dirty="0" smtClean="0">
                <a:solidFill>
                  <a:schemeClr val="tx2"/>
                </a:solidFill>
                <a:latin typeface="Stone Sans II ITC Pro Lt"/>
              </a:rPr>
              <a:t> </a:t>
            </a:r>
            <a:r>
              <a:rPr lang="ro-RO" sz="2000" dirty="0">
                <a:solidFill>
                  <a:schemeClr val="tx2"/>
                </a:solidFill>
                <a:latin typeface="Stone Sans II ITC Pro Lt"/>
              </a:rPr>
              <a:t>more </a:t>
            </a:r>
            <a:r>
              <a:rPr lang="en-US" sz="2000" dirty="0" smtClean="0">
                <a:solidFill>
                  <a:schemeClr val="tx2"/>
                </a:solidFill>
                <a:latin typeface="Stone Sans II ITC Pro Lt"/>
              </a:rPr>
              <a:t>satisfaction</a:t>
            </a:r>
            <a:r>
              <a:rPr lang="ro-RO" sz="2000" dirty="0" smtClean="0">
                <a:solidFill>
                  <a:schemeClr val="tx2"/>
                </a:solidFill>
                <a:latin typeface="Stone Sans II ITC Pro Lt"/>
              </a:rPr>
              <a:t>.</a:t>
            </a:r>
            <a:endParaRPr lang="ro-RO" sz="2000" dirty="0">
              <a:solidFill>
                <a:schemeClr val="tx2"/>
              </a:solidFill>
              <a:latin typeface="Stone Sans II ITC Pro 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2088" y="3933056"/>
            <a:ext cx="4572000" cy="2142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o-RO" b="1" dirty="0" err="1">
                <a:solidFill>
                  <a:schemeClr val="tx2"/>
                </a:solidFill>
                <a:latin typeface="Stone Sans II ITC Pro Lt"/>
              </a:rPr>
              <a:t>Simacek</a:t>
            </a:r>
            <a:r>
              <a:rPr lang="ro-RO" b="1" dirty="0">
                <a:solidFill>
                  <a:schemeClr val="tx2"/>
                </a:solidFill>
                <a:latin typeface="Stone Sans II ITC Pro Lt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Stone Sans II ITC Pro Lt"/>
              </a:rPr>
              <a:t>Facility Services </a:t>
            </a:r>
            <a:r>
              <a:rPr lang="ro-RO" b="1" dirty="0" smtClean="0">
                <a:solidFill>
                  <a:schemeClr val="tx2"/>
                </a:solidFill>
                <a:latin typeface="Stone Sans II ITC Pro Lt"/>
              </a:rPr>
              <a:t>BG </a:t>
            </a:r>
            <a:r>
              <a:rPr lang="ro-RO" b="1" dirty="0">
                <a:solidFill>
                  <a:schemeClr val="tx2"/>
                </a:solidFill>
                <a:latin typeface="Stone Sans II ITC Pro Lt"/>
              </a:rPr>
              <a:t>OOD</a:t>
            </a:r>
          </a:p>
          <a:p>
            <a:endParaRPr lang="en-US" sz="1200" b="1" dirty="0">
              <a:solidFill>
                <a:schemeClr val="tx2"/>
              </a:solidFill>
              <a:latin typeface="Stone Sans II ITC Pro Lt"/>
            </a:endParaRPr>
          </a:p>
          <a:p>
            <a:r>
              <a:rPr lang="en-US" sz="1200" dirty="0" smtClean="0">
                <a:solidFill>
                  <a:schemeClr val="tx2"/>
                </a:solidFill>
                <a:latin typeface="Stone Sans II ITC Pro Lt"/>
              </a:rPr>
              <a:t>Bulgaria</a:t>
            </a:r>
            <a:r>
              <a:rPr lang="bg-BG" sz="1200" dirty="0">
                <a:solidFill>
                  <a:schemeClr val="tx2"/>
                </a:solidFill>
                <a:latin typeface="Stone Sans II ITC Pro Lt"/>
              </a:rPr>
              <a:t>, </a:t>
            </a:r>
            <a:r>
              <a:rPr lang="en-US" sz="1200" dirty="0">
                <a:solidFill>
                  <a:schemeClr val="tx2"/>
                </a:solidFill>
                <a:latin typeface="Stone Sans II ITC Pro Lt"/>
              </a:rPr>
              <a:t>1000 Sofia 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en-US" sz="1200" dirty="0" smtClean="0">
                <a:solidFill>
                  <a:schemeClr val="tx2"/>
                </a:solidFill>
                <a:latin typeface="Stone Sans II ITC Pro Lt"/>
              </a:rPr>
              <a:t>45, </a:t>
            </a:r>
            <a:r>
              <a:rPr lang="en-US" sz="1200" dirty="0" err="1" smtClean="0">
                <a:solidFill>
                  <a:schemeClr val="tx2"/>
                </a:solidFill>
                <a:latin typeface="Stone Sans II ITC Pro Lt"/>
              </a:rPr>
              <a:t>Bregalnitsa</a:t>
            </a:r>
            <a:r>
              <a:rPr lang="en-US" sz="1200" dirty="0" smtClean="0">
                <a:solidFill>
                  <a:schemeClr val="tx2"/>
                </a:solidFill>
                <a:latin typeface="Stone Sans II ITC Pro Lt"/>
              </a:rPr>
              <a:t> Str., Fl.3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en-US" sz="1200" dirty="0">
                <a:solidFill>
                  <a:schemeClr val="tx2"/>
                </a:solidFill>
                <a:latin typeface="Stone Sans II ITC Pro Lt"/>
              </a:rPr>
              <a:t> </a:t>
            </a:r>
            <a:r>
              <a:rPr lang="ro-RO" sz="1200" dirty="0" smtClean="0">
                <a:solidFill>
                  <a:schemeClr val="tx2"/>
                </a:solidFill>
                <a:latin typeface="Stone Sans II ITC Pro Lt"/>
              </a:rPr>
              <a:t>Tel</a:t>
            </a:r>
            <a:r>
              <a:rPr lang="ro-RO" sz="1200" dirty="0">
                <a:solidFill>
                  <a:schemeClr val="tx2"/>
                </a:solidFill>
                <a:latin typeface="Stone Sans II ITC Pro Lt"/>
              </a:rPr>
              <a:t>:             +</a:t>
            </a:r>
            <a:r>
              <a:rPr lang="bg-BG" sz="1200" dirty="0">
                <a:solidFill>
                  <a:schemeClr val="tx2"/>
                </a:solidFill>
                <a:latin typeface="Stone Sans II ITC Pro Lt"/>
              </a:rPr>
              <a:t>359 2 950 55 45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ro-RO" sz="1200" dirty="0">
                <a:solidFill>
                  <a:schemeClr val="tx2"/>
                </a:solidFill>
                <a:latin typeface="Stone Sans II ITC Pro Lt"/>
              </a:rPr>
              <a:t>Fax:            +</a:t>
            </a:r>
            <a:r>
              <a:rPr lang="bg-BG" sz="1200" dirty="0">
                <a:solidFill>
                  <a:schemeClr val="tx2"/>
                </a:solidFill>
                <a:latin typeface="Stone Sans II ITC Pro Lt"/>
              </a:rPr>
              <a:t>359 2 950 55 46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ro-RO" sz="1200" dirty="0">
                <a:solidFill>
                  <a:schemeClr val="tx2"/>
                </a:solidFill>
                <a:latin typeface="Stone Sans II ITC Pro Lt"/>
              </a:rPr>
              <a:t>Mobil:       </a:t>
            </a:r>
            <a:r>
              <a:rPr lang="en-US" sz="1200" dirty="0">
                <a:solidFill>
                  <a:schemeClr val="tx2"/>
                </a:solidFill>
                <a:latin typeface="Stone Sans II ITC Pro Lt"/>
              </a:rPr>
              <a:t>+359 888 812 656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ro-RO" sz="1200" dirty="0">
                <a:solidFill>
                  <a:schemeClr val="tx2"/>
                </a:solidFill>
                <a:latin typeface="Stone Sans II ITC Pro Lt"/>
              </a:rPr>
              <a:t>Email:        </a:t>
            </a:r>
            <a:r>
              <a:rPr lang="en-US" sz="1200" dirty="0">
                <a:solidFill>
                  <a:schemeClr val="tx2"/>
                </a:solidFill>
                <a:latin typeface="Stone Sans II ITC Pro Lt"/>
                <a:hlinkClick r:id="rId2"/>
              </a:rPr>
              <a:t>l.petrova@simacek.bg</a:t>
            </a:r>
            <a:r>
              <a:rPr lang="en-US" sz="1200" dirty="0">
                <a:solidFill>
                  <a:schemeClr val="tx2"/>
                </a:solidFill>
                <a:latin typeface="Stone Sans II ITC Pro Lt"/>
              </a:rPr>
              <a:t> 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  <a:p>
            <a:r>
              <a:rPr lang="en-US" sz="1200" dirty="0">
                <a:solidFill>
                  <a:schemeClr val="tx2"/>
                </a:solidFill>
                <a:latin typeface="Stone Sans II ITC Pro Lt"/>
                <a:hlinkClick r:id="rId3"/>
              </a:rPr>
              <a:t>www.simacek.bg</a:t>
            </a:r>
            <a:endParaRPr lang="ro-RO" sz="1200" dirty="0">
              <a:solidFill>
                <a:schemeClr val="tx2"/>
              </a:solidFill>
              <a:latin typeface="Stone Sans II ITC Pro Lt"/>
            </a:endParaRPr>
          </a:p>
        </p:txBody>
      </p:sp>
      <p:pic>
        <p:nvPicPr>
          <p:cNvPr id="8196" name="Picture 4" descr="D:\BG\BASZP\Logo\BASZ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8173" y="5353521"/>
            <a:ext cx="1302059" cy="95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2004" y="5749603"/>
            <a:ext cx="1036380" cy="48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094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052736"/>
            <a:ext cx="4032448" cy="30243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372175"/>
            <a:ext cx="3920528" cy="29264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5126" y="364594"/>
            <a:ext cx="7049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Видът на градовете сега/ </a:t>
            </a:r>
            <a:r>
              <a:rPr lang="en-US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The appearance of cities now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661248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59174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kab-sofia.bg/plugins/content/mavikthumbnails/thumbnails/images-stories-statii-eco-grad-beirut-01-500x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574" y="1035546"/>
            <a:ext cx="3920301" cy="268148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61048"/>
            <a:ext cx="3773700" cy="25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28447" y="364594"/>
            <a:ext cx="75719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Възможен вид на градовете / </a:t>
            </a:r>
            <a:r>
              <a:rPr lang="en-US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Possible appearance of cities</a:t>
            </a:r>
          </a:p>
        </p:txBody>
      </p:sp>
      <p:pic>
        <p:nvPicPr>
          <p:cNvPr id="5" name="Picture 2" descr="https://encrypted-tbn1.gstatic.com/images?q=tbn:ANd9GcQSyxCFFHAoHunvMasffV4015EMQzY50DPpu-Rh2Cp-DHkM0hy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24744"/>
            <a:ext cx="3706981" cy="253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5805264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satorna_zold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9069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olya_zold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522" y="4509294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hocsillap_zold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844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alendar_zold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601768" y="908844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ofokese_zold.jpg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675880" y="908844"/>
            <a:ext cx="1439863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atur_zold.jpg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09294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relax_zold.jpg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675880" y="4509294"/>
            <a:ext cx="1439863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repulo_zold.jpg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42793" y="2709069"/>
            <a:ext cx="1441450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retenzio_zold.jpg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380" y="908844"/>
            <a:ext cx="1439863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trabant_zold.jpg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601768" y="2709069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transzspiracio_zold.jpg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674293" y="2709069"/>
            <a:ext cx="1439862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relax_zold.jpg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380" y="4509294"/>
            <a:ext cx="1439863" cy="14398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hteck 4"/>
          <p:cNvSpPr/>
          <p:nvPr/>
        </p:nvSpPr>
        <p:spPr>
          <a:xfrm>
            <a:off x="683568" y="332656"/>
            <a:ext cx="7632848" cy="2661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50000"/>
              </a:lnSpc>
              <a:spcBef>
                <a:spcPct val="100000"/>
              </a:spcBef>
              <a:spcAft>
                <a:spcPts val="0"/>
              </a:spcAft>
              <a:buSzPct val="130000"/>
            </a:pPr>
            <a:r>
              <a:rPr lang="bg-BG" sz="2000" dirty="0">
                <a:solidFill>
                  <a:srgbClr val="0070C0"/>
                </a:solidFill>
                <a:latin typeface="Stone Sans II ITC Pro Lt"/>
                <a:cs typeface="Stone Sans II ITC Pro Lt"/>
              </a:rPr>
              <a:t>Предимства на </a:t>
            </a:r>
            <a:r>
              <a:rPr lang="bg-BG" sz="2000" dirty="0" smtClean="0">
                <a:solidFill>
                  <a:srgbClr val="0070C0"/>
                </a:solidFill>
                <a:latin typeface="Stone Sans II ITC Pro Lt"/>
                <a:cs typeface="Stone Sans II ITC Pro Lt"/>
              </a:rPr>
              <a:t>зелените покриви</a:t>
            </a:r>
            <a:r>
              <a:rPr lang="en-US" sz="2000" dirty="0" smtClean="0">
                <a:solidFill>
                  <a:srgbClr val="0070C0"/>
                </a:solidFill>
                <a:latin typeface="Stone Sans II ITC Pro Lt"/>
                <a:cs typeface="Stone Sans II ITC Pro Lt"/>
              </a:rPr>
              <a:t> / Advantages of the green roof</a:t>
            </a:r>
            <a:endParaRPr lang="de-DE" sz="2000" dirty="0" smtClean="0">
              <a:solidFill>
                <a:srgbClr val="0070C0"/>
              </a:solidFill>
              <a:latin typeface="Stone Sans II ITC Pro Lt"/>
              <a:cs typeface="Stone Sans II ITC Pro 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179513" y="1196752"/>
            <a:ext cx="432048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altLang="ro-RO" sz="24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Растителност, трайни насаждения, трева/</a:t>
            </a:r>
            <a:r>
              <a:rPr lang="en-US" altLang="ro-RO" sz="20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Vegetation</a:t>
            </a:r>
            <a:r>
              <a:rPr lang="en-US" altLang="ro-RO" sz="20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perennials, grass</a:t>
            </a:r>
          </a:p>
          <a:p>
            <a:pPr eaLnBrk="1" hangingPunct="1">
              <a:buFont typeface="Arial" charset="0"/>
              <a:buChar char="•"/>
            </a:pP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Субстрат /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Substratum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- олекотен</a:t>
            </a: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Филтриращ слой/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Filter layer</a:t>
            </a:r>
          </a:p>
          <a:p>
            <a:pPr eaLnBrk="1" hangingPunct="1">
              <a:buFont typeface="Arial" charset="0"/>
              <a:buChar char="•"/>
            </a:pP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Дренажен борд/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Drainage board</a:t>
            </a:r>
          </a:p>
          <a:p>
            <a:pPr eaLnBrk="1" hangingPunct="1">
              <a:buFont typeface="Arial" charset="0"/>
              <a:buChar char="•"/>
            </a:pP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Защитен </a:t>
            </a:r>
            <a:r>
              <a:rPr lang="bg-BG" altLang="ro-RO" sz="2000" dirty="0" err="1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геотекстил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/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Protective fleece</a:t>
            </a:r>
          </a:p>
          <a:p>
            <a:pPr eaLnBrk="1" hangingPunct="1">
              <a:buFont typeface="Arial" charset="0"/>
              <a:buChar char="•"/>
            </a:pPr>
            <a:endParaRPr lang="en-US" altLang="ro-RO" sz="2000" dirty="0" smtClean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bg-BG" altLang="ro-RO" sz="2000" dirty="0" err="1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Противокоренова</a:t>
            </a:r>
            <a:r>
              <a:rPr lang="bg-BG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мембрана/ </a:t>
            </a:r>
          </a:p>
          <a:p>
            <a:pPr eaLnBrk="1" hangingPunct="1"/>
            <a:r>
              <a:rPr lang="en-US" altLang="ro-RO" sz="20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Root </a:t>
            </a:r>
            <a:r>
              <a:rPr lang="en-US" altLang="ro-RO" sz="2000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membrane</a:t>
            </a:r>
            <a:endParaRPr lang="en-US" altLang="ro-RO" sz="2000" dirty="0">
              <a:solidFill>
                <a:schemeClr val="accent3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5496" y="510952"/>
            <a:ext cx="8208912" cy="6858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ClrTx/>
              <a:buSzTx/>
            </a:pPr>
            <a:r>
              <a:rPr lang="bg-BG" altLang="ro-RO" sz="2800" b="1" dirty="0" smtClean="0">
                <a:solidFill>
                  <a:schemeClr val="accent3">
                    <a:lumMod val="75000"/>
                  </a:schemeClr>
                </a:solidFill>
              </a:rPr>
              <a:t>Система зелен покрив</a:t>
            </a:r>
            <a:r>
              <a:rPr lang="en-US" altLang="ro-RO" sz="28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bg-BG" altLang="ro-RO" sz="2800" b="1" dirty="0" smtClean="0">
                <a:solidFill>
                  <a:schemeClr val="accent3">
                    <a:lumMod val="75000"/>
                  </a:schemeClr>
                </a:solidFill>
              </a:rPr>
              <a:t>/ </a:t>
            </a:r>
            <a:r>
              <a:rPr lang="en-US" altLang="ro-RO" sz="2800" b="1" dirty="0" smtClean="0">
                <a:solidFill>
                  <a:schemeClr val="accent3">
                    <a:lumMod val="75000"/>
                  </a:schemeClr>
                </a:solidFill>
              </a:rPr>
              <a:t>Green roof system</a:t>
            </a:r>
            <a:endParaRPr lang="en-US" altLang="ro-RO" sz="2000" dirty="0">
              <a:solidFill>
                <a:schemeClr val="accent3">
                  <a:lumMod val="75000"/>
                </a:schemeClr>
              </a:solidFill>
              <a:latin typeface="Stone Sans II ITC Pro Lt"/>
              <a:ea typeface="+mn-ea"/>
              <a:cs typeface="Stone Sans II ITC Pro 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805264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 descr="http://4.bp.blogspot.com/-h0BlUnS121I/Uii0FSo-62I/AAAAAAAAAFs/PYDEJ2QHbFs/s640/green-roof-diagr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424" y="1052736"/>
            <a:ext cx="3810000" cy="489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49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zoldteto.hu/Documents/thumb_1357569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340768"/>
            <a:ext cx="1872208" cy="1404158"/>
          </a:xfrm>
          <a:prstGeom prst="rect">
            <a:avLst/>
          </a:prstGeom>
          <a:noFill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3086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911934"/>
            <a:ext cx="2808312" cy="24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http://www.zoldteto.hu/Documents/thumb_14093033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4104" y="1988840"/>
            <a:ext cx="1812032" cy="1359025"/>
          </a:xfrm>
          <a:prstGeom prst="rect">
            <a:avLst/>
          </a:prstGeom>
          <a:noFill/>
        </p:spPr>
      </p:pic>
      <p:pic>
        <p:nvPicPr>
          <p:cNvPr id="7" name="Picture 4" descr="http://www.zoldteto.hu/Documents/thumb_12592471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6086" y="4005064"/>
            <a:ext cx="2784306" cy="2088232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1395145" y="332656"/>
            <a:ext cx="5769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Ограничителни елементи / </a:t>
            </a:r>
            <a:r>
              <a:rPr lang="en-US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Edging elements </a:t>
            </a:r>
          </a:p>
        </p:txBody>
      </p:sp>
      <p:pic>
        <p:nvPicPr>
          <p:cNvPr id="19" name="Picture 18" descr="diadem_logo_color_r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64704" y="3645024"/>
            <a:ext cx="782960" cy="78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6165303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451250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816961"/>
            <a:ext cx="4572010" cy="34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www.zoldteto.hu/Documents/thumb_1343379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81128"/>
            <a:ext cx="1812032" cy="1359025"/>
          </a:xfrm>
          <a:prstGeom prst="rect">
            <a:avLst/>
          </a:prstGeom>
          <a:noFill/>
        </p:spPr>
      </p:pic>
      <p:pic>
        <p:nvPicPr>
          <p:cNvPr id="3" name="Picture 16" descr="http://www.zoldteto.hu/Documents/thumb_13170398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653136"/>
            <a:ext cx="2088232" cy="1566175"/>
          </a:xfrm>
          <a:prstGeom prst="rect">
            <a:avLst/>
          </a:prstGeom>
          <a:noFill/>
        </p:spPr>
      </p:pic>
      <p:pic>
        <p:nvPicPr>
          <p:cNvPr id="4" name="Picture 18" descr="http://www.zoldteto.hu/Documents/thumb_12904232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5952" y="3438127"/>
            <a:ext cx="1524000" cy="1143001"/>
          </a:xfrm>
          <a:prstGeom prst="rect">
            <a:avLst/>
          </a:prstGeom>
          <a:noFill/>
        </p:spPr>
      </p:pic>
      <p:pic>
        <p:nvPicPr>
          <p:cNvPr id="6" name="Picture 5" descr="http://www.zoldteto.hu/Documents/thumb_13177116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140968"/>
            <a:ext cx="2016222" cy="1512168"/>
          </a:xfrm>
          <a:prstGeom prst="rect">
            <a:avLst/>
          </a:prstGeom>
          <a:noFill/>
        </p:spPr>
      </p:pic>
      <p:pic>
        <p:nvPicPr>
          <p:cNvPr id="7" name="Picture 20" descr="http://www.zoldteto.hu/Documents/thumb_13996371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63623" y="1124744"/>
            <a:ext cx="2400265" cy="18002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32833" y="332656"/>
            <a:ext cx="74937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Дренажни и други елементи / </a:t>
            </a:r>
            <a:r>
              <a:rPr lang="en-US" sz="2000" b="1" dirty="0" smtClean="0">
                <a:solidFill>
                  <a:srgbClr val="006396"/>
                </a:solidFill>
                <a:latin typeface="Stone Sans II ITC Pro Lt"/>
                <a:cs typeface="Stone Sans II ITC Pro Lt"/>
              </a:rPr>
              <a:t>Drainage and other elements </a:t>
            </a:r>
          </a:p>
        </p:txBody>
      </p:sp>
      <p:pic>
        <p:nvPicPr>
          <p:cNvPr id="29698" name="Picture 2" descr="http://www.zoldteto.hu/Documents/thumb_131106009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1124744"/>
            <a:ext cx="2088232" cy="1566175"/>
          </a:xfrm>
          <a:prstGeom prst="rect">
            <a:avLst/>
          </a:prstGeom>
          <a:noFill/>
        </p:spPr>
      </p:pic>
      <p:pic>
        <p:nvPicPr>
          <p:cNvPr id="14" name="Picture 13" descr="diadem_logo_color_r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45224"/>
            <a:ext cx="854968" cy="85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6165303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55330" y="3645024"/>
            <a:ext cx="3845062" cy="2523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36712"/>
            <a:ext cx="3923928" cy="249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iadem_logo_color_r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73216"/>
            <a:ext cx="782960" cy="78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5877272"/>
            <a:ext cx="1224136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_startsei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im_innen Serviceleistung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sim_innen Firmenprofi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sim_blank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Simacek</Template>
  <TotalTime>4356</TotalTime>
  <Words>185</Words>
  <Application>Microsoft Office PowerPoint</Application>
  <PresentationFormat>On-screen Show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sim_startseite</vt:lpstr>
      <vt:lpstr>sim_innen Serviceleistungen</vt:lpstr>
      <vt:lpstr>1_sim_innen Firmenprofil</vt:lpstr>
      <vt:lpstr>sim_blanko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Simacek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Betriebskonzept</dc:title>
  <dc:creator>s.werz</dc:creator>
  <cp:lastModifiedBy>Simacek</cp:lastModifiedBy>
  <cp:revision>859</cp:revision>
  <cp:lastPrinted>2012-12-11T12:38:30Z</cp:lastPrinted>
  <dcterms:created xsi:type="dcterms:W3CDTF">2013-03-27T10:19:30Z</dcterms:created>
  <dcterms:modified xsi:type="dcterms:W3CDTF">2014-09-26T08:47:27Z</dcterms:modified>
</cp:coreProperties>
</file>