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5" r:id="rId5"/>
    <p:sldId id="258" r:id="rId6"/>
    <p:sldId id="259" r:id="rId7"/>
    <p:sldId id="260" r:id="rId8"/>
    <p:sldId id="261" r:id="rId9"/>
    <p:sldId id="262" r:id="rId10"/>
    <p:sldId id="263" r:id="rId11"/>
    <p:sldId id="264"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7099300" cy="10234613"/>
  <p:defaultTextStyle>
    <a:defPPr>
      <a:defRPr lang="en-GB"/>
    </a:defPPr>
    <a:lvl1pPr algn="l" rtl="0" fontAlgn="base">
      <a:spcBef>
        <a:spcPct val="0"/>
      </a:spcBef>
      <a:spcAft>
        <a:spcPct val="0"/>
      </a:spcAft>
      <a:defRPr b="1" kern="1200">
        <a:solidFill>
          <a:schemeClr val="tx1"/>
        </a:solidFill>
        <a:latin typeface="Arial" pitchFamily="34" charset="0"/>
        <a:ea typeface="+mn-ea"/>
        <a:cs typeface="Arial" pitchFamily="34" charset="0"/>
      </a:defRPr>
    </a:lvl1pPr>
    <a:lvl2pPr marL="457200" algn="l" rtl="0" fontAlgn="base">
      <a:spcBef>
        <a:spcPct val="0"/>
      </a:spcBef>
      <a:spcAft>
        <a:spcPct val="0"/>
      </a:spcAft>
      <a:defRPr b="1" kern="1200">
        <a:solidFill>
          <a:schemeClr val="tx1"/>
        </a:solidFill>
        <a:latin typeface="Arial" pitchFamily="34" charset="0"/>
        <a:ea typeface="+mn-ea"/>
        <a:cs typeface="Arial" pitchFamily="34" charset="0"/>
      </a:defRPr>
    </a:lvl2pPr>
    <a:lvl3pPr marL="914400" algn="l" rtl="0" fontAlgn="base">
      <a:spcBef>
        <a:spcPct val="0"/>
      </a:spcBef>
      <a:spcAft>
        <a:spcPct val="0"/>
      </a:spcAft>
      <a:defRPr b="1"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b="1"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b="1" kern="1200">
        <a:solidFill>
          <a:schemeClr val="tx1"/>
        </a:solidFill>
        <a:latin typeface="Arial" pitchFamily="34" charset="0"/>
        <a:ea typeface="+mn-ea"/>
        <a:cs typeface="Arial" pitchFamily="34" charset="0"/>
      </a:defRPr>
    </a:lvl5pPr>
    <a:lvl6pPr marL="2286000" algn="l" defTabSz="914400" rtl="0" eaLnBrk="1" latinLnBrk="0" hangingPunct="1">
      <a:defRPr b="1" kern="1200">
        <a:solidFill>
          <a:schemeClr val="tx1"/>
        </a:solidFill>
        <a:latin typeface="Arial" pitchFamily="34" charset="0"/>
        <a:ea typeface="+mn-ea"/>
        <a:cs typeface="Arial" pitchFamily="34" charset="0"/>
      </a:defRPr>
    </a:lvl6pPr>
    <a:lvl7pPr marL="2743200" algn="l" defTabSz="914400" rtl="0" eaLnBrk="1" latinLnBrk="0" hangingPunct="1">
      <a:defRPr b="1" kern="1200">
        <a:solidFill>
          <a:schemeClr val="tx1"/>
        </a:solidFill>
        <a:latin typeface="Arial" pitchFamily="34" charset="0"/>
        <a:ea typeface="+mn-ea"/>
        <a:cs typeface="Arial" pitchFamily="34" charset="0"/>
      </a:defRPr>
    </a:lvl7pPr>
    <a:lvl8pPr marL="3200400" algn="l" defTabSz="914400" rtl="0" eaLnBrk="1" latinLnBrk="0" hangingPunct="1">
      <a:defRPr b="1" kern="1200">
        <a:solidFill>
          <a:schemeClr val="tx1"/>
        </a:solidFill>
        <a:latin typeface="Arial" pitchFamily="34" charset="0"/>
        <a:ea typeface="+mn-ea"/>
        <a:cs typeface="Arial" pitchFamily="34" charset="0"/>
      </a:defRPr>
    </a:lvl8pPr>
    <a:lvl9pPr marL="3657600" algn="l" defTabSz="914400" rtl="0" eaLnBrk="1" latinLnBrk="0" hangingPunct="1">
      <a:defRPr b="1"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44" y="-3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p:spTree>
      <p:nvGrpSpPr>
        <p:cNvPr id="1" name=""/>
        <p:cNvGrpSpPr/>
        <p:nvPr/>
      </p:nvGrpSpPr>
      <p:grpSpPr>
        <a:xfrm>
          <a:off x="0" y="0"/>
          <a:ext cx="0" cy="0"/>
          <a:chOff x="0" y="0"/>
          <a:chExt cx="0" cy="0"/>
        </a:xfrm>
      </p:grpSpPr>
      <p:pic>
        <p:nvPicPr>
          <p:cNvPr id="3079" name="Picture 7" descr="Office Space Title"/>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075" name="Rectangle 3"/>
          <p:cNvSpPr>
            <a:spLocks noGrp="1" noChangeArrowheads="1"/>
          </p:cNvSpPr>
          <p:nvPr>
            <p:ph type="subTitle" idx="1"/>
          </p:nvPr>
        </p:nvSpPr>
        <p:spPr>
          <a:xfrm>
            <a:off x="179388" y="2181225"/>
            <a:ext cx="8785225" cy="1752600"/>
          </a:xfrm>
        </p:spPr>
        <p:txBody>
          <a:bodyPr/>
          <a:lstStyle>
            <a:lvl1pPr marL="0" indent="0">
              <a:buFontTx/>
              <a:buNone/>
              <a:defRPr sz="3200">
                <a:solidFill>
                  <a:schemeClr val="bg1"/>
                </a:solidFill>
              </a:defRPr>
            </a:lvl1pPr>
          </a:lstStyle>
          <a:p>
            <a:r>
              <a:rPr lang="en-US" dirty="0" smtClean="0"/>
              <a:t>Click to edit Master subtitle style</a:t>
            </a:r>
            <a:endParaRPr lang="en-GB" dirty="0"/>
          </a:p>
        </p:txBody>
      </p:sp>
      <p:sp>
        <p:nvSpPr>
          <p:cNvPr id="3078" name="Rectangle 6"/>
          <p:cNvSpPr>
            <a:spLocks noGrp="1" noChangeArrowheads="1"/>
          </p:cNvSpPr>
          <p:nvPr>
            <p:ph type="sldNum" sz="quarter" idx="4"/>
          </p:nvPr>
        </p:nvSpPr>
        <p:spPr/>
        <p:txBody>
          <a:bodyPr/>
          <a:lstStyle>
            <a:lvl1pPr>
              <a:defRPr/>
            </a:lvl1pPr>
          </a:lstStyle>
          <a:p>
            <a:fld id="{F01DC74E-9FC6-4F81-AE3A-88F50C99EFE9}" type="slidenum">
              <a:rPr lang="en-GB"/>
              <a:pPr/>
              <a:t>‹#›</a:t>
            </a:fld>
            <a:endParaRPr lang="en-GB"/>
          </a:p>
        </p:txBody>
      </p:sp>
      <p:pic>
        <p:nvPicPr>
          <p:cNvPr id="1027" name="Picture 3"/>
          <p:cNvPicPr>
            <a:picLocks noChangeAspect="1" noChangeArrowheads="1"/>
          </p:cNvPicPr>
          <p:nvPr userDrawn="1"/>
        </p:nvPicPr>
        <p:blipFill>
          <a:blip r:embed="rId3" cstate="print"/>
          <a:srcRect/>
          <a:stretch>
            <a:fillRect/>
          </a:stretch>
        </p:blipFill>
        <p:spPr bwMode="auto">
          <a:xfrm>
            <a:off x="539552" y="260648"/>
            <a:ext cx="845643" cy="504055"/>
          </a:xfrm>
          <a:prstGeom prst="rect">
            <a:avLst/>
          </a:prstGeom>
          <a:noFill/>
          <a:ln w="9525">
            <a:solidFill>
              <a:schemeClr val="bg1"/>
            </a:solidFill>
            <a:miter lim="800000"/>
            <a:headEnd/>
            <a:tailEnd/>
          </a:ln>
        </p:spPr>
      </p:pic>
      <p:pic>
        <p:nvPicPr>
          <p:cNvPr id="12" name="Picture 11" descr="OPRR.png"/>
          <p:cNvPicPr>
            <a:picLocks noChangeAspect="1"/>
          </p:cNvPicPr>
          <p:nvPr userDrawn="1"/>
        </p:nvPicPr>
        <p:blipFill>
          <a:blip r:embed="rId4" cstate="print"/>
          <a:stretch>
            <a:fillRect/>
          </a:stretch>
        </p:blipFill>
        <p:spPr>
          <a:xfrm>
            <a:off x="7812360" y="188640"/>
            <a:ext cx="720080" cy="948345"/>
          </a:xfrm>
          <a:prstGeom prst="rect">
            <a:avLst/>
          </a:prstGeom>
          <a:ln>
            <a:solidFill>
              <a:schemeClr val="bg1"/>
            </a:solidFill>
          </a:ln>
        </p:spPr>
      </p:pic>
      <p:sp>
        <p:nvSpPr>
          <p:cNvPr id="13" name="TextBox 12"/>
          <p:cNvSpPr txBox="1"/>
          <p:nvPr userDrawn="1"/>
        </p:nvSpPr>
        <p:spPr>
          <a:xfrm>
            <a:off x="467544" y="764704"/>
            <a:ext cx="1008112" cy="461665"/>
          </a:xfrm>
          <a:prstGeom prst="rect">
            <a:avLst/>
          </a:prstGeom>
          <a:noFill/>
        </p:spPr>
        <p:txBody>
          <a:bodyPr wrap="square" rtlCol="0">
            <a:spAutoFit/>
          </a:bodyPr>
          <a:lstStyle/>
          <a:p>
            <a:r>
              <a:rPr lang="bg-BG" sz="600" dirty="0" smtClean="0">
                <a:solidFill>
                  <a:schemeClr val="tx2"/>
                </a:solidFill>
              </a:rPr>
              <a:t>ЕВРОПЕЙСКИ СЪЮЗ</a:t>
            </a:r>
          </a:p>
          <a:p>
            <a:r>
              <a:rPr lang="bg-BG" sz="600" dirty="0" smtClean="0">
                <a:solidFill>
                  <a:schemeClr val="tx2"/>
                </a:solidFill>
              </a:rPr>
              <a:t>Европейски</a:t>
            </a:r>
            <a:r>
              <a:rPr lang="bg-BG" sz="600" baseline="0" dirty="0" smtClean="0">
                <a:solidFill>
                  <a:schemeClr val="tx2"/>
                </a:solidFill>
              </a:rPr>
              <a:t> фонд за регионално развитие</a:t>
            </a:r>
            <a:endParaRPr lang="bg-BG" sz="600" dirty="0" smtClean="0">
              <a:solidFill>
                <a:schemeClr val="tx2"/>
              </a:solidFill>
            </a:endParaRPr>
          </a:p>
          <a:p>
            <a:endParaRPr lang="bg-BG" sz="600" dirty="0">
              <a:solidFill>
                <a:schemeClr val="tx2"/>
              </a:solidFill>
            </a:endParaRPr>
          </a:p>
        </p:txBody>
      </p:sp>
      <p:sp>
        <p:nvSpPr>
          <p:cNvPr id="15" name="TextBox 14"/>
          <p:cNvSpPr txBox="1"/>
          <p:nvPr userDrawn="1"/>
        </p:nvSpPr>
        <p:spPr>
          <a:xfrm>
            <a:off x="1619672" y="260648"/>
            <a:ext cx="5904656" cy="1169551"/>
          </a:xfrm>
          <a:prstGeom prst="rect">
            <a:avLst/>
          </a:prstGeom>
          <a:noFill/>
        </p:spPr>
        <p:txBody>
          <a:bodyPr wrap="square" rtlCol="0">
            <a:spAutoFit/>
          </a:bodyPr>
          <a:lstStyle/>
          <a:p>
            <a:pPr algn="ctr"/>
            <a:r>
              <a:rPr lang="bg-BG" sz="1400" dirty="0" smtClean="0">
                <a:solidFill>
                  <a:schemeClr val="tx2"/>
                </a:solidFill>
              </a:rPr>
              <a:t>ОПЕРАТИВНА ПРОГРАМА “РЕГИОНАЛНО РАЗВИТИЕ” 2007-2013</a:t>
            </a:r>
          </a:p>
          <a:p>
            <a:pPr algn="ctr"/>
            <a:r>
              <a:rPr lang="en-US" sz="1400" u="none" dirty="0" smtClean="0">
                <a:solidFill>
                  <a:schemeClr val="tx2"/>
                </a:solidFill>
              </a:rPr>
              <a:t>www.bgregio.eu</a:t>
            </a:r>
            <a:endParaRPr lang="bg-BG" sz="1400" u="none" dirty="0" smtClean="0">
              <a:solidFill>
                <a:schemeClr val="tx2"/>
              </a:solidFill>
            </a:endParaRPr>
          </a:p>
          <a:p>
            <a:pPr algn="ctr"/>
            <a:endParaRPr lang="en-US" sz="1400" u="none" dirty="0" smtClean="0">
              <a:solidFill>
                <a:schemeClr val="tx2"/>
              </a:solidFill>
            </a:endParaRPr>
          </a:p>
          <a:p>
            <a:pPr algn="ctr"/>
            <a:r>
              <a:rPr lang="bg-BG" sz="1400" dirty="0" smtClean="0">
                <a:solidFill>
                  <a:schemeClr val="tx2"/>
                </a:solidFill>
              </a:rPr>
              <a:t>Инвестираме във Вашето бъдеще!</a:t>
            </a:r>
          </a:p>
          <a:p>
            <a:pPr algn="ctr"/>
            <a:endParaRPr lang="bg-BG" sz="1400" dirty="0">
              <a:solidFill>
                <a:schemeClr val="tx2"/>
              </a:solidFill>
            </a:endParaRPr>
          </a:p>
        </p:txBody>
      </p:sp>
      <p:sp>
        <p:nvSpPr>
          <p:cNvPr id="11" name="TextBox 10"/>
          <p:cNvSpPr txBox="1"/>
          <p:nvPr userDrawn="1"/>
        </p:nvSpPr>
        <p:spPr>
          <a:xfrm>
            <a:off x="179512" y="6237312"/>
            <a:ext cx="8856984" cy="523220"/>
          </a:xfrm>
          <a:prstGeom prst="rect">
            <a:avLst/>
          </a:prstGeom>
          <a:solidFill>
            <a:schemeClr val="bg1"/>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700" kern="1200" dirty="0" smtClean="0">
                <a:solidFill>
                  <a:schemeClr val="tx1"/>
                </a:solidFill>
                <a:effectLst/>
                <a:latin typeface="+mn-lt"/>
                <a:ea typeface="+mn-ea"/>
                <a:cs typeface="+mn-cs"/>
              </a:rPr>
              <a:t>Този документ е създаден в рамките на проект BG161PO001-5.3.01-0076-С0002 „Анализи, проучвания и актуализация на нормативни актове в подкрепа на ОПРР 2014-2020”, който се осъществява с финансовата подкрепа на Оперативна програма „Регионално развитие“ 2007 – 2013 г., съфинансирана от Европейския съюз чрез Европейски фонд за регионално развитие. Цялата отговорност за създаването на публикацията се носи от дирекция „Правила и норми за проектиране и строителство“ в Министерството на инвестиционното проектиране и при никакви обстоятелства не може да се счита, че този документ отразява официалното становище на Европейския съюз и Управляващия орган.</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1000"/>
                                        <p:tgtEl>
                                          <p:spTgt spid="3075">
                                            <p:txEl>
                                              <p:pRg st="0" end="0"/>
                                            </p:txEl>
                                          </p:spTgt>
                                        </p:tgtEl>
                                      </p:cBhvr>
                                    </p:animEffect>
                                    <p:anim calcmode="lin" valueType="num">
                                      <p:cBhvr>
                                        <p:cTn id="8" dur="1000" fill="hold"/>
                                        <p:tgtEl>
                                          <p:spTgt spid="307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07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tmplLst>
          <p:tmpl lvl="1">
            <p:tnLst>
              <p:par>
                <p:cTn presetID="47" presetClass="entr" presetSubtype="0" fill="hold" nodeType="afterEffect">
                  <p:stCondLst>
                    <p:cond delay="0"/>
                  </p:stCondLst>
                  <p:childTnLst>
                    <p:set>
                      <p:cBhvr>
                        <p:cTn dur="1" fill="hold">
                          <p:stCondLst>
                            <p:cond delay="0"/>
                          </p:stCondLst>
                        </p:cTn>
                        <p:tgtEl>
                          <p:spTgt spid="3075"/>
                        </p:tgtEl>
                        <p:attrNameLst>
                          <p:attrName>style.visibility</p:attrName>
                        </p:attrNameLst>
                      </p:cBhvr>
                      <p:to>
                        <p:strVal val="visible"/>
                      </p:to>
                    </p:set>
                    <p:animEffect transition="in" filter="fade">
                      <p:cBhvr>
                        <p:cTn dur="1000"/>
                        <p:tgtEl>
                          <p:spTgt spid="3075"/>
                        </p:tgtEl>
                      </p:cBhvr>
                    </p:animEffect>
                    <p:anim calcmode="lin" valueType="num">
                      <p:cBhvr>
                        <p:cTn dur="1000" fill="hold"/>
                        <p:tgtEl>
                          <p:spTgt spid="3075"/>
                        </p:tgtEl>
                        <p:attrNameLst>
                          <p:attrName>ppt_x</p:attrName>
                        </p:attrNameLst>
                      </p:cBhvr>
                      <p:tavLst>
                        <p:tav tm="0">
                          <p:val>
                            <p:strVal val="#ppt_x"/>
                          </p:val>
                        </p:tav>
                        <p:tav tm="100000">
                          <p:val>
                            <p:strVal val="#ppt_x"/>
                          </p:val>
                        </p:tav>
                      </p:tavLst>
                    </p:anim>
                    <p:anim calcmode="lin" valueType="num">
                      <p:cBhvr>
                        <p:cTn dur="1000" fill="hold"/>
                        <p:tgtEl>
                          <p:spTgt spid="307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267E6AE-5ECA-4490-805F-3226A0D36EB0}" type="slidenum">
              <a:rPr lang="en-GB"/>
              <a:pPr/>
              <a:t>‹#›</a:t>
            </a:fld>
            <a:endParaRPr lang="en-GB"/>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9100" y="127000"/>
            <a:ext cx="2195513" cy="5894388"/>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179388" y="127000"/>
            <a:ext cx="6437312" cy="5894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4DA17B3F-A15D-40C1-8E7E-2D60EF60EE9F}" type="slidenum">
              <a:rPr lang="en-GB"/>
              <a:pPr/>
              <a:t>‹#›</a:t>
            </a:fld>
            <a:endParaRPr lang="en-GB"/>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Rectangle 7"/>
          <p:cNvSpPr/>
          <p:nvPr userDrawn="1"/>
        </p:nvSpPr>
        <p:spPr bwMode="auto">
          <a:xfrm>
            <a:off x="107504" y="116632"/>
            <a:ext cx="8928992" cy="576064"/>
          </a:xfrm>
          <a:prstGeom prst="rect">
            <a:avLst/>
          </a:prstGeom>
          <a:solidFill>
            <a:schemeClr val="bg1"/>
          </a:solidFill>
          <a:ln w="9525" cap="flat" cmpd="sng" algn="ctr">
            <a:solidFill>
              <a:schemeClr val="bg1"/>
            </a:soli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bg-BG" sz="1800" b="1" i="0" u="none" strike="noStrike" cap="none" normalizeH="0" baseline="0" smtClean="0">
              <a:ln>
                <a:noFill/>
              </a:ln>
              <a:solidFill>
                <a:schemeClr val="tx1"/>
              </a:solidFill>
              <a:effectLst/>
              <a:latin typeface="Arial" pitchFamily="34" charset="0"/>
              <a:cs typeface="Arial" pitchFamily="34" charset="0"/>
            </a:endParaRPr>
          </a:p>
        </p:txBody>
      </p:sp>
      <p:sp>
        <p:nvSpPr>
          <p:cNvPr id="3" name="Content Placeholder 2"/>
          <p:cNvSpPr>
            <a:spLocks noGrp="1"/>
          </p:cNvSpPr>
          <p:nvPr>
            <p:ph idx="1"/>
          </p:nvPr>
        </p:nvSpPr>
        <p:spPr/>
        <p:txBody>
          <a:bodyPr/>
          <a:lstStyle>
            <a:lvl1pPr>
              <a:defRPr sz="2000"/>
            </a:lvl1pPr>
            <a:lvl2pPr>
              <a:defRPr sz="2000"/>
            </a:lvl2pPr>
            <a:lvl3pPr>
              <a:defRPr sz="20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bg-BG" dirty="0"/>
          </a:p>
        </p:txBody>
      </p:sp>
      <p:sp>
        <p:nvSpPr>
          <p:cNvPr id="6" name="Slide Number Placeholder 5"/>
          <p:cNvSpPr>
            <a:spLocks noGrp="1"/>
          </p:cNvSpPr>
          <p:nvPr>
            <p:ph type="sldNum" sz="quarter" idx="12"/>
          </p:nvPr>
        </p:nvSpPr>
        <p:spPr>
          <a:xfrm>
            <a:off x="8675688" y="6597352"/>
            <a:ext cx="433387" cy="216198"/>
          </a:xfrm>
        </p:spPr>
        <p:txBody>
          <a:bodyPr/>
          <a:lstStyle>
            <a:lvl1pPr>
              <a:defRPr>
                <a:solidFill>
                  <a:schemeClr val="accent1"/>
                </a:solidFill>
              </a:defRPr>
            </a:lvl1pPr>
          </a:lstStyle>
          <a:p>
            <a:fld id="{B0B6DFD2-EBEC-42FE-8D27-7DCE13A02AD7}" type="slidenum">
              <a:rPr lang="en-GB" smtClean="0"/>
              <a:pPr/>
              <a:t>‹#›</a:t>
            </a:fld>
            <a:endParaRPr lang="en-GB" dirty="0"/>
          </a:p>
        </p:txBody>
      </p:sp>
      <p:pic>
        <p:nvPicPr>
          <p:cNvPr id="7" name="Picture 6"/>
          <p:cNvPicPr/>
          <p:nvPr userDrawn="1"/>
        </p:nvPicPr>
        <p:blipFill>
          <a:blip r:embed="rId2" cstate="print">
            <a:extLst>
              <a:ext uri="{28A0092B-C50C-407E-A947-70E740481C1C}">
                <a14:useLocalDpi xmlns:a14="http://schemas.microsoft.com/office/drawing/2010/main" val="0"/>
              </a:ext>
            </a:extLst>
          </a:blip>
          <a:srcRect l="8907" t="66434" r="11363" b="13272"/>
          <a:stretch>
            <a:fillRect/>
          </a:stretch>
        </p:blipFill>
        <p:spPr bwMode="auto">
          <a:xfrm>
            <a:off x="1691680" y="0"/>
            <a:ext cx="5336039" cy="692696"/>
          </a:xfrm>
          <a:prstGeom prst="rect">
            <a:avLst/>
          </a:prstGeom>
          <a:noFill/>
          <a:ln>
            <a:noFill/>
          </a:ln>
        </p:spPr>
      </p:pic>
      <p:sp>
        <p:nvSpPr>
          <p:cNvPr id="9" name="TextBox 8"/>
          <p:cNvSpPr txBox="1"/>
          <p:nvPr userDrawn="1"/>
        </p:nvSpPr>
        <p:spPr>
          <a:xfrm>
            <a:off x="179512" y="6237312"/>
            <a:ext cx="8856984" cy="523220"/>
          </a:xfrm>
          <a:prstGeom prst="rect">
            <a:avLst/>
          </a:prstGeom>
          <a:solidFill>
            <a:schemeClr val="bg1"/>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700" kern="1200" dirty="0" smtClean="0">
                <a:solidFill>
                  <a:schemeClr val="tx1"/>
                </a:solidFill>
                <a:effectLst/>
                <a:latin typeface="+mn-lt"/>
                <a:ea typeface="+mn-ea"/>
                <a:cs typeface="+mn-cs"/>
              </a:rPr>
              <a:t>Този документ е създаден в рамките на проект BG161PO001-5.3.01-0076-С0002 „Анализи, проучвания и актуализация на нормативни актове в подкрепа на ОПРР 2014-2020”, който се осъществява с финансовата подкрепа на Оперативна програма „Регионално развитие“ 2007 – 2013 г., съфинансирана от Европейския съюз чрез Европейски фонд за регионално развитие. Цялата отговорност за създаването на публикацията се носи от дирекция „Правила и норми за проектиране и строителство“ в Министерството на инвестиционното проектиране и при никакви обстоятелства не може да се счита, че този документ отразява официалното становище на Европейския съюз и Управляващия орган.</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g-B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56BDE5F9-F181-4286-9707-AB00871CF3DA}" type="slidenum">
              <a:rPr lang="en-GB"/>
              <a:pPr/>
              <a:t>‹#›</a:t>
            </a:fld>
            <a:endParaRPr lang="en-GB"/>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179388" y="908050"/>
            <a:ext cx="4316412" cy="5113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Content Placeholder 3"/>
          <p:cNvSpPr>
            <a:spLocks noGrp="1"/>
          </p:cNvSpPr>
          <p:nvPr>
            <p:ph sz="half" idx="2"/>
          </p:nvPr>
        </p:nvSpPr>
        <p:spPr>
          <a:xfrm>
            <a:off x="4648200" y="908050"/>
            <a:ext cx="4316413" cy="5113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5681885A-8102-48F6-A49E-24D8D7AF5F11}" type="slidenum">
              <a:rPr lang="en-GB"/>
              <a:pPr/>
              <a:t>‹#›</a:t>
            </a:fld>
            <a:endParaRPr lang="en-GB"/>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bg-B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46586C46-FC1D-4F32-848C-F3EE9841C2F8}" type="slidenum">
              <a:rPr lang="en-GB"/>
              <a:pPr/>
              <a:t>‹#›</a:t>
            </a:fld>
            <a:endParaRPr lang="en-GB"/>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118A9ED3-5820-46E8-9265-42ABC6ECB804}" type="slidenum">
              <a:rPr lang="en-GB"/>
              <a:pPr/>
              <a:t>‹#›</a:t>
            </a:fld>
            <a:endParaRPr lang="en-GB"/>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F974CBEF-333D-45C8-B523-28172999A7A0}" type="slidenum">
              <a:rPr lang="en-GB"/>
              <a:pPr/>
              <a:t>‹#›</a:t>
            </a:fld>
            <a:endParaRPr lang="en-GB"/>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g-B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bg-B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8848062-D5AC-4DEE-A8F7-272A2B6A6935}" type="slidenum">
              <a:rPr lang="en-GB"/>
              <a:pPr/>
              <a:t>‹#›</a:t>
            </a:fld>
            <a:endParaRPr lang="en-GB"/>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g-B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bg-B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87FFE895-7D8E-4C91-A5E1-8210AF6449D0}" type="slidenum">
              <a:rPr lang="en-GB"/>
              <a:pPr/>
              <a:t>‹#›</a:t>
            </a:fld>
            <a:endParaRPr lang="en-GB"/>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Office Space"/>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sp>
        <p:nvSpPr>
          <p:cNvPr id="1027" name="Rectangle 3"/>
          <p:cNvSpPr>
            <a:spLocks noGrp="1" noChangeArrowheads="1"/>
          </p:cNvSpPr>
          <p:nvPr>
            <p:ph type="body" idx="1"/>
          </p:nvPr>
        </p:nvSpPr>
        <p:spPr bwMode="auto">
          <a:xfrm>
            <a:off x="179388" y="908050"/>
            <a:ext cx="8785225" cy="51133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1032" name="Rectangle 8"/>
          <p:cNvSpPr>
            <a:spLocks noGrp="1" noChangeArrowheads="1"/>
          </p:cNvSpPr>
          <p:nvPr>
            <p:ph type="dt" sz="half" idx="2"/>
          </p:nvPr>
        </p:nvSpPr>
        <p:spPr bwMode="auto">
          <a:xfrm>
            <a:off x="107950" y="6253163"/>
            <a:ext cx="1511300" cy="5603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b="0">
                <a:solidFill>
                  <a:schemeClr val="bg1"/>
                </a:solidFill>
              </a:defRPr>
            </a:lvl1pPr>
          </a:lstStyle>
          <a:p>
            <a:endParaRPr lang="en-GB"/>
          </a:p>
        </p:txBody>
      </p:sp>
      <p:sp>
        <p:nvSpPr>
          <p:cNvPr id="1033" name="Rectangle 9"/>
          <p:cNvSpPr>
            <a:spLocks noGrp="1" noChangeArrowheads="1"/>
          </p:cNvSpPr>
          <p:nvPr>
            <p:ph type="ftr" sz="quarter" idx="3"/>
          </p:nvPr>
        </p:nvSpPr>
        <p:spPr bwMode="auto">
          <a:xfrm>
            <a:off x="1692275" y="6253163"/>
            <a:ext cx="3463925" cy="5603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b="0"/>
            </a:lvl1pPr>
          </a:lstStyle>
          <a:p>
            <a:endParaRPr lang="en-GB"/>
          </a:p>
        </p:txBody>
      </p:sp>
      <p:sp>
        <p:nvSpPr>
          <p:cNvPr id="1034" name="Rectangle 10"/>
          <p:cNvSpPr>
            <a:spLocks noGrp="1" noChangeArrowheads="1"/>
          </p:cNvSpPr>
          <p:nvPr>
            <p:ph type="sldNum" sz="quarter" idx="4"/>
          </p:nvPr>
        </p:nvSpPr>
        <p:spPr bwMode="auto">
          <a:xfrm>
            <a:off x="8675688" y="6253163"/>
            <a:ext cx="433387" cy="5603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b="0"/>
            </a:lvl1pPr>
          </a:lstStyle>
          <a:p>
            <a:fld id="{856E8F97-2A27-4385-ADA8-9B0CB2DB47A4}" type="slidenum">
              <a:rPr lang="en-GB"/>
              <a:pPr/>
              <a:t>‹#›</a:t>
            </a:fld>
            <a:endParaRPr lang="en-GB"/>
          </a:p>
        </p:txBody>
      </p:sp>
      <p:sp>
        <p:nvSpPr>
          <p:cNvPr id="1026" name="Rectangle 2"/>
          <p:cNvSpPr>
            <a:spLocks noGrp="1" noChangeArrowheads="1"/>
          </p:cNvSpPr>
          <p:nvPr>
            <p:ph type="title"/>
          </p:nvPr>
        </p:nvSpPr>
        <p:spPr bwMode="auto">
          <a:xfrm>
            <a:off x="179388" y="127000"/>
            <a:ext cx="8785225" cy="509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left)">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Lst>
  </p:timing>
  <p:txStyles>
    <p:titleStyle>
      <a:lvl1pPr algn="l" rtl="0" eaLnBrk="1" fontAlgn="base" hangingPunct="1">
        <a:spcBef>
          <a:spcPct val="0"/>
        </a:spcBef>
        <a:spcAft>
          <a:spcPct val="0"/>
        </a:spcAft>
        <a:defRPr sz="2400">
          <a:solidFill>
            <a:schemeClr val="bg1"/>
          </a:solidFill>
          <a:latin typeface="+mj-lt"/>
          <a:ea typeface="+mj-ea"/>
          <a:cs typeface="+mj-cs"/>
        </a:defRPr>
      </a:lvl1pPr>
      <a:lvl2pPr algn="l" rtl="0" eaLnBrk="1" fontAlgn="base" hangingPunct="1">
        <a:spcBef>
          <a:spcPct val="0"/>
        </a:spcBef>
        <a:spcAft>
          <a:spcPct val="0"/>
        </a:spcAft>
        <a:defRPr sz="2400">
          <a:solidFill>
            <a:schemeClr val="bg1"/>
          </a:solidFill>
          <a:latin typeface="Arial" pitchFamily="34" charset="0"/>
          <a:cs typeface="Arial" pitchFamily="34" charset="0"/>
        </a:defRPr>
      </a:lvl2pPr>
      <a:lvl3pPr algn="l" rtl="0" eaLnBrk="1" fontAlgn="base" hangingPunct="1">
        <a:spcBef>
          <a:spcPct val="0"/>
        </a:spcBef>
        <a:spcAft>
          <a:spcPct val="0"/>
        </a:spcAft>
        <a:defRPr sz="2400">
          <a:solidFill>
            <a:schemeClr val="bg1"/>
          </a:solidFill>
          <a:latin typeface="Arial" pitchFamily="34" charset="0"/>
          <a:cs typeface="Arial" pitchFamily="34" charset="0"/>
        </a:defRPr>
      </a:lvl3pPr>
      <a:lvl4pPr algn="l" rtl="0" eaLnBrk="1" fontAlgn="base" hangingPunct="1">
        <a:spcBef>
          <a:spcPct val="0"/>
        </a:spcBef>
        <a:spcAft>
          <a:spcPct val="0"/>
        </a:spcAft>
        <a:defRPr sz="2400">
          <a:solidFill>
            <a:schemeClr val="bg1"/>
          </a:solidFill>
          <a:latin typeface="Arial" pitchFamily="34" charset="0"/>
          <a:cs typeface="Arial" pitchFamily="34" charset="0"/>
        </a:defRPr>
      </a:lvl4pPr>
      <a:lvl5pPr algn="l" rtl="0" eaLnBrk="1" fontAlgn="base" hangingPunct="1">
        <a:spcBef>
          <a:spcPct val="0"/>
        </a:spcBef>
        <a:spcAft>
          <a:spcPct val="0"/>
        </a:spcAft>
        <a:defRPr sz="2400">
          <a:solidFill>
            <a:schemeClr val="bg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bg1"/>
          </a:solidFill>
          <a:latin typeface="Arial" pitchFamily="34" charset="0"/>
          <a:cs typeface="Arial" pitchFamily="34" charset="0"/>
        </a:defRPr>
      </a:lvl6pPr>
      <a:lvl7pPr marL="914400" algn="l" rtl="0" eaLnBrk="1" fontAlgn="base" hangingPunct="1">
        <a:spcBef>
          <a:spcPct val="0"/>
        </a:spcBef>
        <a:spcAft>
          <a:spcPct val="0"/>
        </a:spcAft>
        <a:defRPr sz="2400">
          <a:solidFill>
            <a:schemeClr val="bg1"/>
          </a:solidFill>
          <a:latin typeface="Arial" pitchFamily="34" charset="0"/>
          <a:cs typeface="Arial" pitchFamily="34" charset="0"/>
        </a:defRPr>
      </a:lvl7pPr>
      <a:lvl8pPr marL="1371600" algn="l" rtl="0" eaLnBrk="1" fontAlgn="base" hangingPunct="1">
        <a:spcBef>
          <a:spcPct val="0"/>
        </a:spcBef>
        <a:spcAft>
          <a:spcPct val="0"/>
        </a:spcAft>
        <a:defRPr sz="2400">
          <a:solidFill>
            <a:schemeClr val="bg1"/>
          </a:solidFill>
          <a:latin typeface="Arial" pitchFamily="34" charset="0"/>
          <a:cs typeface="Arial" pitchFamily="34" charset="0"/>
        </a:defRPr>
      </a:lvl8pPr>
      <a:lvl9pPr marL="1828800" algn="l" rtl="0" eaLnBrk="1" fontAlgn="base" hangingPunct="1">
        <a:spcBef>
          <a:spcPct val="0"/>
        </a:spcBef>
        <a:spcAft>
          <a:spcPct val="0"/>
        </a:spcAft>
        <a:defRPr sz="2400">
          <a:solidFill>
            <a:schemeClr val="bg1"/>
          </a:solidFill>
          <a:latin typeface="Arial" pitchFamily="34" charset="0"/>
          <a:cs typeface="Arial" pitchFamily="34"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2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0" y="1844824"/>
            <a:ext cx="9144000" cy="4032448"/>
          </a:xfrm>
        </p:spPr>
        <p:txBody>
          <a:bodyPr/>
          <a:lstStyle/>
          <a:p>
            <a:pPr algn="ctr">
              <a:spcBef>
                <a:spcPts val="400"/>
              </a:spcBef>
            </a:pPr>
            <a:r>
              <a:rPr lang="ru-RU" sz="2400" b="1" dirty="0" smtClean="0"/>
              <a:t>БЪЛГАРСКИ ИНСТИТУТ ЗА СТАНДАРТИЗАЦИЯ</a:t>
            </a:r>
          </a:p>
          <a:p>
            <a:pPr algn="ctr">
              <a:spcBef>
                <a:spcPts val="400"/>
              </a:spcBef>
            </a:pPr>
            <a:r>
              <a:rPr lang="ru-RU" sz="2400" b="1" dirty="0" smtClean="0"/>
              <a:t>Изпълнител на дейност:</a:t>
            </a:r>
          </a:p>
          <a:p>
            <a:pPr algn="ctr">
              <a:spcBef>
                <a:spcPts val="400"/>
              </a:spcBef>
            </a:pPr>
            <a:r>
              <a:rPr lang="ru-RU" sz="2400" b="1" dirty="0" smtClean="0"/>
              <a:t>Разработване на национални изисквания за прилагането на хармонизирани и европейски стандарти в областта на енергийната ефективност на сградите, на сградите за обществено обслужване за образование и наука, за здравеопазване и в областта на културата и изкуствата</a:t>
            </a:r>
            <a:endParaRPr lang="bg-BG" sz="2400"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bg-BG" dirty="0" smtClean="0"/>
              <a:t>Разработване на национални приложения или допълване на съществуващи национални приложения за стандартите по Приложение 1 и по Приложение 2, които ще съдържат национални изисквания към строителните продукти, към експлоатационните показатели на съществените им характеристики, определяне на гранични нива и класове във връзка с предвидената употреба на продуктите</a:t>
            </a:r>
          </a:p>
          <a:p>
            <a:pPr lvl="1"/>
            <a:r>
              <a:rPr lang="bg-BG" dirty="0" smtClean="0"/>
              <a:t>Националните приложения са съобразени с изискванията и анализите на нормативните актове и добрите европейски практики за проектиране на сгради за обществено обслужване за образование и наука, за здравеопазване и в областта на културата и изкуствата, както и на актовете, въвеждащи мерки за осигуряване на енергийна ефективност, предоставени от възложителя</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bg-BG" dirty="0" smtClean="0"/>
              <a:t>В изпълнение на техническото задание, всички работни групи проведоха по три междинни срещи</a:t>
            </a:r>
          </a:p>
          <a:p>
            <a:pPr lvl="2"/>
            <a:r>
              <a:rPr lang="bg-BG" dirty="0" smtClean="0"/>
              <a:t>за оказване на методическо ръководство от експертите на възложителя при изготвянето на анализите по т. 4.3 за всяка техническа спецификация;</a:t>
            </a:r>
          </a:p>
          <a:p>
            <a:pPr lvl="2"/>
            <a:r>
              <a:rPr lang="bg-BG" dirty="0" smtClean="0"/>
              <a:t>за контрол и съгласуваност на националните приложения, анализите на нормативните актове и добрите европейски практики за проектиране на сгради за обществено обслужване за образование и наука, за здравеопазване и в областта на културата и изкуствата, както и на актовете, въвеждащи мерки за осигуряване на енергийна ефективност, предоставени от възложителя;</a:t>
            </a:r>
          </a:p>
          <a:p>
            <a:pPr lvl="2"/>
            <a:r>
              <a:rPr lang="bg-BG" dirty="0" smtClean="0"/>
              <a:t>за контрол на обсъждането и приемането на предложения от общественото допитване</a:t>
            </a:r>
          </a:p>
          <a:p>
            <a:pPr lvl="2"/>
            <a:endParaRPr lang="bg-BG"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bg-BG" dirty="0" smtClean="0"/>
              <a:t>След разработване на проектите за национални приложения, те бяха подложени на обществено обсъждане, като текстовете бяха налични на сайта на БИС и сайта на МРР</a:t>
            </a:r>
          </a:p>
          <a:p>
            <a:pPr lvl="1"/>
            <a:r>
              <a:rPr lang="bg-BG" dirty="0" smtClean="0"/>
              <a:t>След изтичане на определения срок, бяха проведени заседания на съответните ЦРГ за анализиране на резултатите от общественото обсъждане и отразяване на препоръките </a:t>
            </a:r>
          </a:p>
          <a:p>
            <a:pPr lvl="1"/>
            <a:r>
              <a:rPr lang="bg-BG" dirty="0" smtClean="0"/>
              <a:t>Всички национални приложения бяха приети от съответните технически комитети</a:t>
            </a:r>
          </a:p>
          <a:p>
            <a:pPr lvl="1"/>
            <a:r>
              <a:rPr lang="bg-BG" dirty="0" smtClean="0"/>
              <a:t>По стара българска традиция, коментари бяха получени и след изтичане на срока. Въпреки това, те също бяха разгледани и в някои случаи - отразени</a:t>
            </a:r>
          </a:p>
          <a:p>
            <a:pPr lvl="2">
              <a:buNone/>
            </a:pPr>
            <a:endParaRPr lang="bg-BG" dirty="0" smtClean="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lgn="ctr">
              <a:buNone/>
            </a:pPr>
            <a:r>
              <a:rPr lang="bg-BG" b="1" u="sng" dirty="0" smtClean="0"/>
              <a:t>БИС/ТК 81 “Пластмаси”</a:t>
            </a:r>
          </a:p>
          <a:p>
            <a:pPr lvl="1"/>
            <a:r>
              <a:rPr lang="bg-BG" dirty="0" smtClean="0"/>
              <a:t>Голяма група от 9 стандарта бяха тези, отнасящи се за пластмасови тръби и свързващи части, предназначени за различни видове инсталации и изработени от различни материали. Те са в обхвата на БИС/ТК 81 </a:t>
            </a:r>
          </a:p>
          <a:p>
            <a:pPr lvl="1"/>
            <a:r>
              <a:rPr lang="bg-BG" dirty="0" smtClean="0"/>
              <a:t> Особеност на стандартите за пластмасови тръби и свързващи части е, че не са хармонизирани, но в същото време системата за оценяване на съответствието на тръбите и свързващите части като строителен продукт е 1+, когато са предназначени за водоснабдяване за човешко потребление</a:t>
            </a:r>
          </a:p>
          <a:p>
            <a:pPr lvl="1"/>
            <a:r>
              <a:rPr lang="bg-BG" dirty="0" smtClean="0"/>
              <a:t>В целевите работни групи бяха включени и експерти от организации, които в момента не са членове на БИС, но които през годините с участието си в ТК 81 са доказали своите знания. Експертите бяха подбрани от организации – производители на пластмасови тръби, а също и от потребители на тези продукти</a:t>
            </a:r>
          </a:p>
          <a:p>
            <a:pPr lvl="1"/>
            <a:endParaRPr lang="bg-BG" dirty="0" smtClean="0"/>
          </a:p>
          <a:p>
            <a:pPr lvl="2">
              <a:buNone/>
            </a:pPr>
            <a:endParaRPr lang="bg-BG" dirty="0" smtClean="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bg-BG" dirty="0" smtClean="0"/>
              <a:t>Особеност в целевите работни групи за разработване на националните приложения за пластмасови тръби и свързващи части е участието на експерти от „</a:t>
            </a:r>
            <a:r>
              <a:rPr lang="bg-BG" dirty="0" err="1" smtClean="0"/>
              <a:t>Пайплайф</a:t>
            </a:r>
            <a:r>
              <a:rPr lang="bg-BG" dirty="0" smtClean="0"/>
              <a:t> България” ЕООД, които са запознати и с производството и с полагането и изграждането на тръбопроводни системи.</a:t>
            </a:r>
          </a:p>
          <a:p>
            <a:pPr lvl="1"/>
            <a:r>
              <a:rPr lang="bg-BG" dirty="0" smtClean="0"/>
              <a:t>При анализа на нормативните актове в областта на тръбопроводните системи от пластмаси бяха установени специфични изисквания относно изискванията за минимален клас на приложение на пластмасови тръби, когато се използват за отоплителни инсталации. </a:t>
            </a:r>
          </a:p>
          <a:p>
            <a:pPr lvl="1"/>
            <a:r>
              <a:rPr lang="bg-BG" dirty="0" smtClean="0"/>
              <a:t> В зависимост от предвидената употреба от страна на ГДПАБЗН бяха определени изисквания за пластмасовите тръбопроводни системи относно клас на горимост. Изискванията бяха включени в националните приложения</a:t>
            </a:r>
          </a:p>
          <a:p>
            <a:pPr lvl="1"/>
            <a:endParaRPr lang="bg-BG" dirty="0" smtClean="0"/>
          </a:p>
          <a:p>
            <a:pPr lvl="2">
              <a:buNone/>
            </a:pPr>
            <a:endParaRPr lang="bg-BG" dirty="0" smtClean="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bg-BG" dirty="0" smtClean="0"/>
              <a:t>Специална ЦРГ беше съставена за стандартът за подови покрития, който обхваща изискванията освен за еластични и </a:t>
            </a:r>
            <a:r>
              <a:rPr lang="bg-BG" dirty="0" err="1" smtClean="0"/>
              <a:t>ламинирани</a:t>
            </a:r>
            <a:r>
              <a:rPr lang="bg-BG" dirty="0" smtClean="0"/>
              <a:t> и за текстилни подови покрития, а те са от областта на дейност на БИС/ТК 44 “Текстил и облекло”</a:t>
            </a:r>
          </a:p>
          <a:p>
            <a:pPr lvl="1"/>
            <a:r>
              <a:rPr lang="bg-BG" dirty="0" smtClean="0"/>
              <a:t>Тъй като в момента няма производители на еластични и </a:t>
            </a:r>
            <a:r>
              <a:rPr lang="bg-BG" dirty="0" err="1" smtClean="0"/>
              <a:t>ламинирани</a:t>
            </a:r>
            <a:r>
              <a:rPr lang="bg-BG" dirty="0" smtClean="0"/>
              <a:t> подови покрития в страната, на практика целевата работна група беше съставена от експерт от акредитирана лаборатория (която е и лице за изпитване съгласно Регламент 305/2011 за изпитване на подови покрития), секретарите на двата технически комитета и експерта от възложителя – МИП</a:t>
            </a:r>
          </a:p>
          <a:p>
            <a:pPr lvl="1"/>
            <a:r>
              <a:rPr lang="bg-BG" dirty="0" smtClean="0"/>
              <a:t>За проекта за подови покрития беше получено становище от председателя на БИС/ТК 44 относно текстилните подови покрития</a:t>
            </a:r>
          </a:p>
          <a:p>
            <a:pPr lvl="2">
              <a:buNone/>
            </a:pPr>
            <a:endParaRPr lang="bg-BG"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bg-BG" dirty="0" smtClean="0"/>
              <a:t>При анализа на нормативните актове, отнасящи се за подови покрития, специфични национални изисквания бяха установени в НАРЕДБА № 3 за пределно допустимите концентрации на химични вещества, отделяни от полимерни строителни материали в жилищни и обществени сгради, издадена от министъра на народното здраве, </a:t>
            </a:r>
            <a:r>
              <a:rPr lang="bg-BG" dirty="0" err="1" smtClean="0"/>
              <a:t>обн</a:t>
            </a:r>
            <a:r>
              <a:rPr lang="bg-BG" dirty="0" smtClean="0"/>
              <a:t>., ДВ, бр. 17 от 28.02.1984 г.</a:t>
            </a:r>
          </a:p>
          <a:p>
            <a:pPr lvl="1"/>
            <a:r>
              <a:rPr lang="bg-BG" dirty="0" smtClean="0"/>
              <a:t>Определените изисквания от ГДПАБЗН за подовите настилки бяха включени в проектите за национални приложения към стандартите за подови покрития със съответните уточнения</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lgn="ctr">
              <a:buNone/>
            </a:pPr>
            <a:r>
              <a:rPr lang="bg-BG" b="1" u="sng" dirty="0" smtClean="0"/>
              <a:t>БИС/ТК 4 “Цимент, вар и гипс”</a:t>
            </a:r>
          </a:p>
          <a:p>
            <a:pPr lvl="1"/>
            <a:r>
              <a:rPr lang="bg-BG" dirty="0" smtClean="0"/>
              <a:t>Друга голяма група от 6 стандарта, отнасящи се за </a:t>
            </a:r>
            <a:r>
              <a:rPr lang="bg-BG" dirty="0" err="1" smtClean="0"/>
              <a:t>гипсокартонени</a:t>
            </a:r>
            <a:r>
              <a:rPr lang="bg-BG" dirty="0" smtClean="0"/>
              <a:t> плоскости, гипсови плоскости с влакнеста армировка, фугиращи материали за тях. Те бяха идентифицирани при анализа за енергийна ефективност при строителството на сгради за обществено обслужване и попадат в обхвата на БИС/ТК 4 </a:t>
            </a:r>
          </a:p>
          <a:p>
            <a:pPr lvl="1"/>
            <a:r>
              <a:rPr lang="bg-BG" dirty="0" smtClean="0"/>
              <a:t>При съставяне на ЦРГ, по кореспондентски път до БИС/ТК 4 беше отправено допитване за предложения на експерти, които да участват в разработката на националните приложения</a:t>
            </a:r>
          </a:p>
          <a:p>
            <a:pPr lvl="1"/>
            <a:r>
              <a:rPr lang="bg-BG" dirty="0" smtClean="0"/>
              <a:t>Въз основа на получените предложения бяха изготвени списъци на експертите и представителите на възложителя, които да участват в разработките на националните приложения. Активно участваха експерти от “Кнауф” ЕООД, като водещ производител на тези продукти</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lgn="ctr">
              <a:buNone/>
            </a:pPr>
            <a:r>
              <a:rPr lang="bg-BG" b="1" u="sng" dirty="0" smtClean="0"/>
              <a:t>БИС/ТК </a:t>
            </a:r>
            <a:r>
              <a:rPr lang="en-US" b="1" u="sng" dirty="0" smtClean="0"/>
              <a:t>5 </a:t>
            </a:r>
            <a:r>
              <a:rPr lang="bg-BG" b="1" u="sng" dirty="0" smtClean="0"/>
              <a:t>“Бетон и разтвори”</a:t>
            </a:r>
          </a:p>
          <a:p>
            <a:pPr lvl="1" algn="ctr">
              <a:buNone/>
            </a:pPr>
            <a:endParaRPr lang="bg-BG" b="1" u="sng" dirty="0" smtClean="0"/>
          </a:p>
          <a:p>
            <a:pPr lvl="1"/>
            <a:r>
              <a:rPr lang="bg-BG" dirty="0" smtClean="0"/>
              <a:t>Беше разработено едно национално приложение в обхвата на БИС/ТК 5 към стандарт БДС EN 13748-1 за мозаечни плочи</a:t>
            </a:r>
          </a:p>
          <a:p>
            <a:pPr lvl="1"/>
            <a:r>
              <a:rPr lang="bg-BG" dirty="0" smtClean="0"/>
              <a:t>При разглеждане на получените коментари от общественото обсъждане, в ЦРГ се водиха дебати относно това, че е недопустимо включването в </a:t>
            </a:r>
            <a:r>
              <a:rPr lang="en-US" dirty="0" smtClean="0"/>
              <a:t>NA </a:t>
            </a:r>
            <a:r>
              <a:rPr lang="bg-BG" dirty="0" smtClean="0"/>
              <a:t>на изисквания за методи на изпитване, които не са предмет на европейския стандарт, както стойности на показателите, които излизат извън рамките на граничните стойности, определени от европейския стандарт</a:t>
            </a:r>
          </a:p>
          <a:p>
            <a:pPr lvl="1"/>
            <a:r>
              <a:rPr lang="bg-BG" dirty="0" smtClean="0"/>
              <a:t>По всички национални приложения в БИС/ТК 4 и БИС/ТК 5 беше направен обстоен коментар от ГДПАБЗН във вид на допълнение към таблиците от </a:t>
            </a:r>
            <a:r>
              <a:rPr lang="en-US" dirty="0" smtClean="0"/>
              <a:t>NA </a:t>
            </a:r>
            <a:r>
              <a:rPr lang="bg-BG" dirty="0" smtClean="0"/>
              <a:t>с изисквания и класове съгласно „</a:t>
            </a:r>
            <a:r>
              <a:rPr lang="ru-RU" dirty="0" smtClean="0"/>
              <a:t>Наредба № </a:t>
            </a:r>
            <a:r>
              <a:rPr lang="bg-BG" dirty="0" smtClean="0"/>
              <a:t>I</a:t>
            </a:r>
            <a:r>
              <a:rPr lang="ru-RU" dirty="0" smtClean="0"/>
              <a:t>з-1971/29.10.2009 г. за строително-технически правила и норми за осигуряване на безопасност при пожар</a:t>
            </a:r>
            <a:r>
              <a:rPr lang="bg-BG" dirty="0" smtClean="0"/>
              <a:t>”</a:t>
            </a:r>
            <a:endParaRPr lang="bg-BG" b="1" dirty="0" smtClean="0"/>
          </a:p>
          <a:p>
            <a:pPr lvl="1"/>
            <a:endParaRPr lang="bg-BG"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lgn="ctr">
              <a:buNone/>
            </a:pPr>
            <a:r>
              <a:rPr lang="bg-BG" b="1" u="sng" dirty="0" smtClean="0"/>
              <a:t>БИС/ТК 61 “Изолации на сгради и строителни съоръжения”</a:t>
            </a:r>
          </a:p>
          <a:p>
            <a:pPr lvl="1">
              <a:buNone/>
            </a:pPr>
            <a:endParaRPr lang="bg-BG" dirty="0" smtClean="0"/>
          </a:p>
          <a:p>
            <a:pPr lvl="1"/>
            <a:r>
              <a:rPr lang="bg-BG" dirty="0" smtClean="0"/>
              <a:t>Също голяма група от 9 национални приложения бяха разработени в БИС/ТК 61 </a:t>
            </a:r>
          </a:p>
          <a:p>
            <a:pPr lvl="1"/>
            <a:r>
              <a:rPr lang="ru-RU" dirty="0" smtClean="0"/>
              <a:t>Експертите в ЦРГ са подбрани от фирми, които произвеждат съответните продукти, от лаборатории, които изпитват тези продукти, от Българската асоциация за изолации в строителството, както и от преподавателския състав на УАСГ</a:t>
            </a:r>
          </a:p>
          <a:p>
            <a:pPr lvl="1"/>
            <a:r>
              <a:rPr lang="ru-RU" dirty="0" smtClean="0"/>
              <a:t>При анализа на нормативните актове, основният спор беше по това, че нормативните актове са в процес на преработка и някои от фирмите не могат да достигнат заложените в тях стойности. Основно имаше спор за ч</a:t>
            </a:r>
            <a:r>
              <a:rPr lang="bg-BG" dirty="0" err="1" smtClean="0"/>
              <a:t>исло</a:t>
            </a:r>
            <a:r>
              <a:rPr lang="ru-RU" dirty="0" smtClean="0"/>
              <a:t>то</a:t>
            </a:r>
            <a:r>
              <a:rPr lang="bg-BG" dirty="0" smtClean="0"/>
              <a:t> на </a:t>
            </a:r>
            <a:r>
              <a:rPr lang="bg-BG" dirty="0" err="1" smtClean="0"/>
              <a:t>дифузионно</a:t>
            </a:r>
            <a:r>
              <a:rPr lang="bg-BG" dirty="0" smtClean="0"/>
              <a:t> съпротивление</a:t>
            </a:r>
            <a:r>
              <a:rPr lang="ru-RU" dirty="0" smtClean="0"/>
              <a:t> на водни пари</a:t>
            </a:r>
            <a:r>
              <a:rPr lang="bg-BG" dirty="0" smtClean="0"/>
              <a:t>, µ</a:t>
            </a:r>
            <a:r>
              <a:rPr lang="ru-RU" dirty="0" smtClean="0"/>
              <a:t>, както и за коефициента </a:t>
            </a:r>
            <a:r>
              <a:rPr lang="bg-BG" dirty="0" smtClean="0"/>
              <a:t>на</a:t>
            </a:r>
            <a:r>
              <a:rPr lang="ru-RU" dirty="0" smtClean="0"/>
              <a:t> т</a:t>
            </a:r>
            <a:r>
              <a:rPr lang="bg-BG" dirty="0" err="1" smtClean="0"/>
              <a:t>оплопроводност</a:t>
            </a:r>
            <a:r>
              <a:rPr lang="ru-RU" dirty="0" smtClean="0"/>
              <a:t>,</a:t>
            </a:r>
            <a:r>
              <a:rPr lang="bg-BG" dirty="0" smtClean="0"/>
              <a:t> λ</a:t>
            </a:r>
            <a:r>
              <a:rPr lang="en-US" baseline="-25000" dirty="0" smtClean="0"/>
              <a:t>D</a:t>
            </a:r>
            <a:r>
              <a:rPr lang="ru-RU" baseline="-25000" dirty="0" smtClean="0"/>
              <a:t>, </a:t>
            </a:r>
            <a:r>
              <a:rPr lang="ru-RU" dirty="0" smtClean="0"/>
              <a:t> при изполации за тръби</a:t>
            </a:r>
            <a:endParaRPr lang="bg-BG" dirty="0" smtClean="0"/>
          </a:p>
          <a:p>
            <a:pPr lvl="1"/>
            <a:endParaRPr lang="bg-BG"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p:txBody>
          <a:bodyPr/>
          <a:lstStyle/>
          <a:p>
            <a:r>
              <a:rPr lang="ru-RU" dirty="0" smtClean="0"/>
              <a:t>Българският институт за стандартизация (БИС) е националният орган за стандартизация в Република България. Той е създаден по реда на Закона за националната стандартизация от 2005 г. (ДВ, бр. 88 от 4 ноември 2005). БИС е обществено-правна организация, в която членуват всички заинтересовани от дейността по стандартизация  фирми, организации и институции. Като самостоятелна институция БИС работи за обществена полза и не разпределя печалба</a:t>
            </a:r>
          </a:p>
          <a:p>
            <a:r>
              <a:rPr lang="ru-RU" dirty="0" smtClean="0"/>
              <a:t>БИС разработва, приема и одобрява български стандарти</a:t>
            </a:r>
          </a:p>
          <a:p>
            <a:r>
              <a:rPr lang="ru-RU" dirty="0" smtClean="0"/>
              <a:t>участва в работата на европейските и международните организации за стандартизация </a:t>
            </a:r>
          </a:p>
          <a:p>
            <a:r>
              <a:rPr lang="ru-RU" dirty="0" smtClean="0"/>
              <a:t>издава, публикува и разпространява български стандарти, проекти и стандартизационни документи</a:t>
            </a:r>
            <a:endParaRPr lang="bg-BG" dirty="0" smtClean="0"/>
          </a:p>
          <a:p>
            <a:pPr lvl="1"/>
            <a:endParaRPr lang="bg-BG"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bg-BG" dirty="0" smtClean="0"/>
              <a:t>След завършване на общественото обсъждане, всички получени становища и коментари бяха обсъдени на общо заседание на целия ТК, заедно с фирмите, подали становища</a:t>
            </a:r>
          </a:p>
          <a:p>
            <a:pPr lvl="1"/>
            <a:r>
              <a:rPr lang="bg-BG" dirty="0" smtClean="0"/>
              <a:t>Част от становищата са приети, а други, свързани с действащата нормативна уредба, са съобразени с предвидените изменения в нея</a:t>
            </a:r>
          </a:p>
          <a:p>
            <a:pPr lvl="1"/>
            <a:r>
              <a:rPr lang="bg-BG" dirty="0" smtClean="0"/>
              <a:t>Всички становища на ГДПАБЗН са приети и отразени </a:t>
            </a:r>
          </a:p>
          <a:p>
            <a:pPr lvl="1"/>
            <a:endParaRPr lang="bg-BG" dirty="0" smtClean="0"/>
          </a:p>
          <a:p>
            <a:pPr lvl="1"/>
            <a:endParaRPr lang="bg-BG" dirty="0" smtClean="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lgn="ctr">
              <a:buNone/>
            </a:pPr>
            <a:r>
              <a:rPr lang="bg-BG" b="1" u="sng" dirty="0" smtClean="0"/>
              <a:t>БИС/ТК 96 “Врати, прозорци, капаци строителен </a:t>
            </a:r>
            <a:r>
              <a:rPr lang="bg-BG" b="1" u="sng" dirty="0" err="1" smtClean="0"/>
              <a:t>обков</a:t>
            </a:r>
            <a:r>
              <a:rPr lang="bg-BG" b="1" u="sng" dirty="0" smtClean="0"/>
              <a:t> и окачени фасади”</a:t>
            </a:r>
          </a:p>
          <a:p>
            <a:pPr lvl="1" algn="ctr">
              <a:buNone/>
            </a:pPr>
            <a:endParaRPr lang="bg-BG" b="1" u="sng" dirty="0" smtClean="0"/>
          </a:p>
          <a:p>
            <a:pPr lvl="1"/>
            <a:r>
              <a:rPr lang="bg-BG" dirty="0" smtClean="0"/>
              <a:t>При съставяне на ЦРГ бяха подбрани предимно експерти, които са участвали в работните групи и при превода на европейските стандарти и прилагат стандартите в дейността на фирмите, които представляват</a:t>
            </a:r>
          </a:p>
          <a:p>
            <a:pPr lvl="1"/>
            <a:r>
              <a:rPr lang="bg-BG" dirty="0" smtClean="0"/>
              <a:t>При анализа на нормативните актове беше разгледан и анализиран основния документ - Наредба № 7 за енергийна ефективност, </a:t>
            </a:r>
            <a:r>
              <a:rPr lang="bg-BG" dirty="0" err="1" smtClean="0"/>
              <a:t>топлосъхранение</a:t>
            </a:r>
            <a:r>
              <a:rPr lang="bg-BG" dirty="0" smtClean="0"/>
              <a:t> и икономия на енергия в сгради</a:t>
            </a:r>
          </a:p>
          <a:p>
            <a:pPr lvl="1"/>
            <a:r>
              <a:rPr lang="ru-RU" dirty="0" smtClean="0"/>
              <a:t>Установи се че за вратите, прозорците и окачените фасади има изисквания които да се включат в националните приложения. При обсъждането на тези изисквания бяха направени коментари относно граничното ниво на съществената характеристика - коефициента на топлопреминаване</a:t>
            </a:r>
            <a:endParaRPr lang="bg-BG" dirty="0" smtClean="0"/>
          </a:p>
          <a:p>
            <a:pPr lvl="1"/>
            <a:endParaRPr lang="bg-BG" dirty="0" smtClean="0"/>
          </a:p>
          <a:p>
            <a:pPr lvl="1"/>
            <a:endParaRPr lang="bg-BG"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bg-BG" dirty="0" smtClean="0"/>
              <a:t>На база направените анализи целевите работни групи определиха съществените характеристики, които да се включат в националните приложения и които задължително трябва да се декларират</a:t>
            </a:r>
          </a:p>
          <a:p>
            <a:pPr lvl="1"/>
            <a:r>
              <a:rPr lang="bg-BG" dirty="0" smtClean="0"/>
              <a:t>Становището на ГДПБЗН относно изискванията за деклариране на съществените характеристики „реакция на огън”, „</a:t>
            </a:r>
            <a:r>
              <a:rPr lang="bg-BG" dirty="0" err="1" smtClean="0"/>
              <a:t>огнеустойчивост</a:t>
            </a:r>
            <a:r>
              <a:rPr lang="bg-BG" dirty="0" smtClean="0"/>
              <a:t>” и „огън отвън” съгласно Наредбата за строително-технически правила и норми за осигуряване на безопасност при пожар бяха взети предвид и са включени в националните приложения</a:t>
            </a:r>
          </a:p>
          <a:p>
            <a:pPr lvl="1"/>
            <a:endParaRPr lang="bg-BG" dirty="0" smtClean="0"/>
          </a:p>
          <a:p>
            <a:pPr lvl="1"/>
            <a:endParaRPr lang="bg-BG"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lgn="ctr">
              <a:buNone/>
            </a:pPr>
            <a:r>
              <a:rPr lang="bg-BG" b="1" u="sng" dirty="0" smtClean="0"/>
              <a:t>БИС/ТК 7 “Стъкло и керамика”</a:t>
            </a:r>
          </a:p>
          <a:p>
            <a:pPr lvl="1" algn="ctr">
              <a:buNone/>
            </a:pPr>
            <a:endParaRPr lang="bg-BG" dirty="0" smtClean="0"/>
          </a:p>
          <a:p>
            <a:pPr lvl="1"/>
            <a:r>
              <a:rPr lang="bg-BG" dirty="0" smtClean="0"/>
              <a:t>В състава на ЦРГ бяха включени предимно експерти от ТК 7, като активно участие взеха експерти от сдружение “Български врати, прозорци и фасади”</a:t>
            </a:r>
          </a:p>
          <a:p>
            <a:pPr lvl="1"/>
            <a:r>
              <a:rPr lang="bg-BG" dirty="0" smtClean="0"/>
              <a:t>За съществената характеристика „безопасност при пожар” за стъклопакети е приет класът, предложен от ГДПАБЗН</a:t>
            </a:r>
          </a:p>
          <a:p>
            <a:pPr lvl="1"/>
            <a:r>
              <a:rPr lang="bg-BG" dirty="0" smtClean="0"/>
              <a:t>За съществената характеристика „термични свойства” – „коефициент на топлопреминаване U” за стъклопакети, беше прието гранично ниво, предложено от БВПФ</a:t>
            </a:r>
          </a:p>
          <a:p>
            <a:pPr lvl="1"/>
            <a:endParaRPr lang="bg-BG" dirty="0" smtClean="0"/>
          </a:p>
          <a:p>
            <a:pPr lvl="1"/>
            <a:endParaRPr lang="bg-BG" dirty="0" smtClean="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lgn="ctr">
              <a:buNone/>
            </a:pPr>
            <a:r>
              <a:rPr lang="bg-BG" b="1" u="sng" dirty="0" smtClean="0"/>
              <a:t>Работна група за окачени тавани, организирана от отговорния специалист инж. Димов</a:t>
            </a:r>
          </a:p>
          <a:p>
            <a:pPr lvl="1" algn="ctr">
              <a:buNone/>
            </a:pPr>
            <a:endParaRPr lang="bg-BG" dirty="0" smtClean="0"/>
          </a:p>
          <a:p>
            <a:pPr lvl="1"/>
            <a:r>
              <a:rPr lang="bg-BG" dirty="0" smtClean="0"/>
              <a:t>В състава на ЦРГ бяха привлечени експерти от НИСИ, “Кнауф” ЕООД, фирма “</a:t>
            </a:r>
            <a:r>
              <a:rPr lang="bg-BG" dirty="0" err="1" smtClean="0"/>
              <a:t>Дедал</a:t>
            </a:r>
            <a:r>
              <a:rPr lang="en-US" dirty="0" smtClean="0"/>
              <a:t>-</a:t>
            </a:r>
            <a:r>
              <a:rPr lang="bg-BG" dirty="0" smtClean="0"/>
              <a:t>оценяване </a:t>
            </a:r>
            <a:r>
              <a:rPr lang="bg-BG" smtClean="0"/>
              <a:t>и сертификация” ООД (</a:t>
            </a:r>
            <a:r>
              <a:rPr lang="bg-BG" dirty="0" err="1" smtClean="0"/>
              <a:t>нотифициран</a:t>
            </a:r>
            <a:r>
              <a:rPr lang="bg-BG" dirty="0" smtClean="0"/>
              <a:t> орган за оценяване съответствието по Регламент 305/2011</a:t>
            </a:r>
            <a:r>
              <a:rPr lang="en-US" dirty="0" smtClean="0"/>
              <a:t>)</a:t>
            </a:r>
            <a:endParaRPr lang="bg-BG" dirty="0" smtClean="0"/>
          </a:p>
          <a:p>
            <a:pPr lvl="1"/>
            <a:r>
              <a:rPr lang="bg-BG" dirty="0" smtClean="0"/>
              <a:t>При анализа на нормативните актове се установи, че националните изисквания за определяне на експлоатационните показатели на комплекти за окачени тавани, комплекти за носеща конструкция на окачени тавани, компоненти на носещата конструкция на окачени тавани и мембранните компоненти на окачени тавани са определени в зависимост от категорията на строежа съгласно чл. 137 от ЗУТ, като изискванията за категории 1 и 2 са най-високи и съответно по-занижени за категории 5 и 6.</a:t>
            </a:r>
          </a:p>
          <a:p>
            <a:pPr lvl="1"/>
            <a:endParaRPr lang="bg-BG" dirty="0" smtClean="0"/>
          </a:p>
          <a:p>
            <a:pPr lvl="1"/>
            <a:endParaRPr lang="bg-BG" dirty="0"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lgn="ctr">
              <a:buNone/>
            </a:pPr>
            <a:endParaRPr lang="bg-BG" dirty="0" smtClean="0"/>
          </a:p>
          <a:p>
            <a:pPr lvl="1"/>
            <a:r>
              <a:rPr lang="bg-BG" dirty="0" smtClean="0"/>
              <a:t>В етапа на обществено допитване, проекта на националното приложение беше разпратен лично до основните производители и вносители на системи за окачени тавани в България. От тях не бяха получени отговори. Единственото становище беше от ГДПАБЗН, като техните забележки бяха разгледани от работната група и отразени без промяна</a:t>
            </a:r>
          </a:p>
          <a:p>
            <a:pPr lvl="1"/>
            <a:endParaRPr lang="bg-BG" dirty="0" smtClean="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lgn="ctr">
              <a:buNone/>
            </a:pPr>
            <a:endParaRPr lang="bg-BG" dirty="0" smtClean="0"/>
          </a:p>
          <a:p>
            <a:pPr lvl="1"/>
            <a:r>
              <a:rPr lang="bg-BG" dirty="0" smtClean="0"/>
              <a:t>Българският институт за стандартизация завърши успешно задачата, поставена от Възложителя и я отчете в срок</a:t>
            </a:r>
          </a:p>
          <a:p>
            <a:pPr lvl="1"/>
            <a:r>
              <a:rPr lang="bg-BG" dirty="0" smtClean="0"/>
              <a:t>Всички национални приложения са разработени съгласно Правилата за националната стандартизация, като са спазени основните принципи на стандартизацията</a:t>
            </a:r>
          </a:p>
          <a:p>
            <a:pPr lvl="2"/>
            <a:r>
              <a:rPr lang="bg-BG" dirty="0" smtClean="0"/>
              <a:t>Привличане на всички заинтересовани</a:t>
            </a:r>
          </a:p>
          <a:p>
            <a:pPr lvl="2"/>
            <a:r>
              <a:rPr lang="bg-BG" dirty="0" smtClean="0"/>
              <a:t>Прозрачност</a:t>
            </a:r>
          </a:p>
          <a:p>
            <a:pPr lvl="2"/>
            <a:r>
              <a:rPr lang="bg-BG" dirty="0" smtClean="0"/>
              <a:t>Вземане на решения с консенсус</a:t>
            </a:r>
          </a:p>
          <a:p>
            <a:pPr lvl="2"/>
            <a:r>
              <a:rPr lang="bg-BG" dirty="0" smtClean="0"/>
              <a:t>Спазване на правилата за разработване и оформяне</a:t>
            </a:r>
          </a:p>
          <a:p>
            <a:pPr lvl="2"/>
            <a:endParaRPr lang="bg-BG" dirty="0" smtClean="0"/>
          </a:p>
          <a:p>
            <a:pPr lvl="1"/>
            <a:endParaRPr lang="bg-BG"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p:txBody>
          <a:bodyPr/>
          <a:lstStyle/>
          <a:p>
            <a:r>
              <a:rPr lang="ru-RU" dirty="0" smtClean="0"/>
              <a:t>Доколкото националните приложения представляват български национални стандарти, БИС е единственият възможен изпълнител на дейността по разработване на национални приложения</a:t>
            </a:r>
          </a:p>
          <a:p>
            <a:pPr lvl="1"/>
            <a:r>
              <a:rPr lang="bg-BG" dirty="0" smtClean="0"/>
              <a:t>Обществена поръчка беше възложена чрез покана за договаряне без обявление</a:t>
            </a:r>
          </a:p>
          <a:p>
            <a:pPr lvl="1"/>
            <a:r>
              <a:rPr lang="bg-BG" dirty="0" smtClean="0"/>
              <a:t>Като национален орган за стандартизация БИС гарантира, че формата и съдържанието на националните приложения отговарят на изискванията за разработване на европейски стандарти и не е допуснато противоречие на съдържанието на основните стандарти, към които са разработени</a:t>
            </a:r>
            <a:endParaRPr lang="bg-BG"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p:txBody>
          <a:bodyPr/>
          <a:lstStyle/>
          <a:p>
            <a:r>
              <a:rPr lang="bg-BG" b="1" dirty="0" smtClean="0"/>
              <a:t>Основни принципи при разработване на задачата</a:t>
            </a:r>
          </a:p>
          <a:p>
            <a:pPr lvl="1"/>
            <a:r>
              <a:rPr lang="bg-BG" dirty="0" smtClean="0"/>
              <a:t>Спазване на Правилата за работа по националната стандартизация, които са разработени в унисон с правилата на </a:t>
            </a:r>
            <a:r>
              <a:rPr lang="en-GB" dirty="0" smtClean="0"/>
              <a:t>CEN</a:t>
            </a:r>
            <a:r>
              <a:rPr lang="ru-RU" dirty="0" smtClean="0"/>
              <a:t> и </a:t>
            </a:r>
            <a:r>
              <a:rPr lang="en-GB" dirty="0" smtClean="0"/>
              <a:t>CENELEC</a:t>
            </a:r>
            <a:r>
              <a:rPr lang="bg-BG" dirty="0" smtClean="0"/>
              <a:t>, както и с Кодекса за добра практика при разработването, приемането и прилагането на стандарти на Световната търговска организация</a:t>
            </a:r>
          </a:p>
          <a:p>
            <a:pPr lvl="1"/>
            <a:r>
              <a:rPr lang="bg-BG" dirty="0" smtClean="0"/>
              <a:t>Дейността попада в обхвата на сертифицираната система за управление на качеството на БИС съгласно изискванията на стандарти БДС </a:t>
            </a:r>
            <a:r>
              <a:rPr lang="en-GB" dirty="0" smtClean="0"/>
              <a:t>EN ISO</a:t>
            </a:r>
            <a:r>
              <a:rPr lang="ru-RU" dirty="0" smtClean="0"/>
              <a:t> 9001:2008</a:t>
            </a:r>
            <a:r>
              <a:rPr lang="bg-BG" dirty="0" smtClean="0"/>
              <a:t> и ще бъде осъществена в съответствие с разписаните в системата правила и процедури</a:t>
            </a:r>
          </a:p>
          <a:p>
            <a:pPr lvl="1"/>
            <a:endParaRPr lang="bg-BG" dirty="0" smtClean="0"/>
          </a:p>
          <a:p>
            <a:pPr lvl="1"/>
            <a:endParaRPr lang="bg-BG"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bg-BG" dirty="0" smtClean="0"/>
              <a:t>Задачата се изпълни на два основни етапа</a:t>
            </a:r>
          </a:p>
          <a:p>
            <a:pPr lvl="1"/>
            <a:r>
              <a:rPr lang="bg-BG" dirty="0" smtClean="0"/>
              <a:t>Изпълнение на темите по Приложение 1, предварително идентифицирани от експертите от МИП</a:t>
            </a:r>
          </a:p>
          <a:p>
            <a:pPr lvl="1"/>
            <a:r>
              <a:rPr lang="bg-BG" dirty="0" smtClean="0"/>
              <a:t>За групите строителни продукти по приложение № 2 беше извършен анализ на стандартите с изисквания към съществените характеристики на продуктите, на базата на извършени анализи на нормативната уредба за енергийна ефективност на сградите, и беше идентифицирана необходимостта от разработване на национални приложения към конкретни европейски стандарти</a:t>
            </a:r>
          </a:p>
          <a:p>
            <a:pPr lvl="1"/>
            <a:r>
              <a:rPr lang="bg-BG" dirty="0" smtClean="0"/>
              <a:t>Извършените анализи бяха предоставени на Възложителя. След приемането им, конкретните теми бяха насочени към съответните Технически комитети (БИС/ТК) и за всяка тема/група теми бяха съставени целеви работни групи</a:t>
            </a:r>
            <a:endParaRPr lang="bg-BG"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bg-BG" dirty="0" smtClean="0"/>
              <a:t>Темите от Приложение 1 бяха разпределени в следните БИС/ТК</a:t>
            </a:r>
          </a:p>
          <a:p>
            <a:pPr lvl="1"/>
            <a:r>
              <a:rPr lang="bg-BG" dirty="0" smtClean="0"/>
              <a:t>ТК 5 „Бетон и разтвори” - БДС </a:t>
            </a:r>
            <a:r>
              <a:rPr lang="en-GB" dirty="0" smtClean="0"/>
              <a:t>EN</a:t>
            </a:r>
            <a:r>
              <a:rPr lang="bg-BG" dirty="0" smtClean="0"/>
              <a:t> 13748-1</a:t>
            </a:r>
          </a:p>
          <a:p>
            <a:pPr lvl="1"/>
            <a:r>
              <a:rPr lang="bg-BG" dirty="0" smtClean="0"/>
              <a:t>ТК 7 „Стъкло и керамика” – БДС </a:t>
            </a:r>
            <a:r>
              <a:rPr lang="en-GB" dirty="0" smtClean="0"/>
              <a:t>EN </a:t>
            </a:r>
            <a:r>
              <a:rPr lang="bg-BG" dirty="0" smtClean="0"/>
              <a:t>572-9, БДС </a:t>
            </a:r>
            <a:r>
              <a:rPr lang="en-GB" dirty="0" smtClean="0"/>
              <a:t>EN </a:t>
            </a:r>
            <a:r>
              <a:rPr lang="bg-BG" dirty="0" smtClean="0"/>
              <a:t>1051-2, БДС </a:t>
            </a:r>
            <a:r>
              <a:rPr lang="en-GB" dirty="0" smtClean="0"/>
              <a:t>EN </a:t>
            </a:r>
            <a:r>
              <a:rPr lang="bg-BG" dirty="0" smtClean="0"/>
              <a:t>1279-5</a:t>
            </a:r>
          </a:p>
          <a:p>
            <a:pPr lvl="1"/>
            <a:r>
              <a:rPr lang="bg-BG" dirty="0" smtClean="0"/>
              <a:t>ТК 61 „Изолации на сгради и строителни съоръжения” - БДС EN 13164, БДС EN 13165, БДС </a:t>
            </a:r>
            <a:r>
              <a:rPr lang="en-GB" dirty="0" smtClean="0"/>
              <a:t>EN </a:t>
            </a:r>
            <a:r>
              <a:rPr lang="bg-BG" dirty="0" smtClean="0"/>
              <a:t>14303, БДС </a:t>
            </a:r>
            <a:r>
              <a:rPr lang="en-GB" dirty="0" smtClean="0"/>
              <a:t>EN</a:t>
            </a:r>
            <a:r>
              <a:rPr lang="bg-BG" dirty="0" smtClean="0"/>
              <a:t> 14304</a:t>
            </a:r>
          </a:p>
          <a:p>
            <a:pPr lvl="1"/>
            <a:r>
              <a:rPr lang="bg-BG" dirty="0" smtClean="0"/>
              <a:t>ТК 81 „Пластмаси” - БДС </a:t>
            </a:r>
            <a:r>
              <a:rPr lang="en-GB" dirty="0" smtClean="0"/>
              <a:t>EN </a:t>
            </a:r>
            <a:r>
              <a:rPr lang="bg-BG" dirty="0" smtClean="0"/>
              <a:t>14041, БДС </a:t>
            </a:r>
            <a:r>
              <a:rPr lang="en-GB" dirty="0" smtClean="0"/>
              <a:t>EN</a:t>
            </a:r>
            <a:r>
              <a:rPr lang="bg-BG" dirty="0" smtClean="0"/>
              <a:t> 12201-1, БДС </a:t>
            </a:r>
            <a:r>
              <a:rPr lang="en-GB" dirty="0" smtClean="0"/>
              <a:t>EN</a:t>
            </a:r>
            <a:r>
              <a:rPr lang="bg-BG" dirty="0" smtClean="0"/>
              <a:t> 12201-2, БДС </a:t>
            </a:r>
            <a:r>
              <a:rPr lang="en-GB" dirty="0" smtClean="0"/>
              <a:t>EN</a:t>
            </a:r>
            <a:r>
              <a:rPr lang="bg-BG" dirty="0" smtClean="0"/>
              <a:t> 12201-3, БДС </a:t>
            </a:r>
            <a:r>
              <a:rPr lang="en-GB" dirty="0" smtClean="0"/>
              <a:t>EN </a:t>
            </a:r>
            <a:r>
              <a:rPr lang="bg-BG" dirty="0" smtClean="0"/>
              <a:t>21003-1, БДС </a:t>
            </a:r>
            <a:r>
              <a:rPr lang="en-GB" dirty="0" smtClean="0"/>
              <a:t>EN</a:t>
            </a:r>
            <a:r>
              <a:rPr lang="bg-BG" dirty="0" smtClean="0"/>
              <a:t> 21003-2, БДС </a:t>
            </a:r>
            <a:r>
              <a:rPr lang="en-GB" dirty="0" smtClean="0"/>
              <a:t>EN</a:t>
            </a:r>
            <a:r>
              <a:rPr lang="bg-BG" dirty="0" smtClean="0"/>
              <a:t> 1555-1, БДС </a:t>
            </a:r>
            <a:r>
              <a:rPr lang="en-GB" dirty="0" smtClean="0"/>
              <a:t>EN</a:t>
            </a:r>
            <a:r>
              <a:rPr lang="bg-BG" dirty="0" smtClean="0"/>
              <a:t> 1555-2, БДС </a:t>
            </a:r>
            <a:r>
              <a:rPr lang="en-GB" dirty="0" smtClean="0"/>
              <a:t>EN </a:t>
            </a:r>
            <a:r>
              <a:rPr lang="en-US" dirty="0" smtClean="0"/>
              <a:t>ISO </a:t>
            </a:r>
            <a:r>
              <a:rPr lang="bg-BG" dirty="0" smtClean="0"/>
              <a:t>15874-1, БДС </a:t>
            </a:r>
            <a:r>
              <a:rPr lang="en-GB" dirty="0" smtClean="0"/>
              <a:t>EN </a:t>
            </a:r>
            <a:r>
              <a:rPr lang="en-US" dirty="0" smtClean="0"/>
              <a:t>ISO </a:t>
            </a:r>
            <a:r>
              <a:rPr lang="bg-BG" dirty="0" smtClean="0"/>
              <a:t>15874-2</a:t>
            </a:r>
          </a:p>
          <a:p>
            <a:pPr lvl="1"/>
            <a:r>
              <a:rPr lang="bg-BG" dirty="0" smtClean="0"/>
              <a:t>ТК 96 „Врати, прозорци, капаци, строителен </a:t>
            </a:r>
            <a:r>
              <a:rPr lang="bg-BG" dirty="0" err="1" smtClean="0"/>
              <a:t>обков</a:t>
            </a:r>
            <a:r>
              <a:rPr lang="bg-BG" dirty="0" smtClean="0"/>
              <a:t> и окачени фасади” - БДС EN 13241-1, БДС </a:t>
            </a:r>
            <a:r>
              <a:rPr lang="en-GB" dirty="0" smtClean="0"/>
              <a:t>EN</a:t>
            </a:r>
            <a:r>
              <a:rPr lang="bg-BG" dirty="0" smtClean="0"/>
              <a:t> 14351-1</a:t>
            </a:r>
            <a:endParaRPr lang="bg-BG"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bg-BG" dirty="0" smtClean="0"/>
              <a:t>Идентифицираните теми от Приложение 2 бяха разпределени в следните БИС/ТК</a:t>
            </a:r>
          </a:p>
          <a:p>
            <a:pPr lvl="1"/>
            <a:r>
              <a:rPr lang="bg-BG" dirty="0" smtClean="0"/>
              <a:t>ТК 4 „Цимент, вар и гипс” - БДС </a:t>
            </a:r>
            <a:r>
              <a:rPr lang="en-GB" dirty="0" smtClean="0"/>
              <a:t>EN</a:t>
            </a:r>
            <a:r>
              <a:rPr lang="bg-BG" dirty="0" smtClean="0"/>
              <a:t> 13279-1, БДС </a:t>
            </a:r>
            <a:r>
              <a:rPr lang="en-GB" dirty="0" smtClean="0"/>
              <a:t>EN</a:t>
            </a:r>
            <a:r>
              <a:rPr lang="bg-BG" dirty="0" smtClean="0"/>
              <a:t> 13963, БДС </a:t>
            </a:r>
            <a:r>
              <a:rPr lang="en-GB" dirty="0" smtClean="0"/>
              <a:t>EN</a:t>
            </a:r>
            <a:r>
              <a:rPr lang="bg-BG" dirty="0" smtClean="0"/>
              <a:t> 14190, БДС </a:t>
            </a:r>
            <a:r>
              <a:rPr lang="en-GB" dirty="0" smtClean="0"/>
              <a:t>EN</a:t>
            </a:r>
            <a:r>
              <a:rPr lang="bg-BG" dirty="0" smtClean="0"/>
              <a:t> 15283-1, БДС </a:t>
            </a:r>
            <a:r>
              <a:rPr lang="en-GB" dirty="0" smtClean="0"/>
              <a:t>EN</a:t>
            </a:r>
            <a:r>
              <a:rPr lang="bg-BG" dirty="0" smtClean="0"/>
              <a:t> 15283-2, БДС </a:t>
            </a:r>
            <a:r>
              <a:rPr lang="en-GB" dirty="0" smtClean="0"/>
              <a:t>EN</a:t>
            </a:r>
            <a:r>
              <a:rPr lang="bg-BG" dirty="0" smtClean="0"/>
              <a:t> 520</a:t>
            </a:r>
          </a:p>
          <a:p>
            <a:pPr lvl="1"/>
            <a:r>
              <a:rPr lang="bg-BG" dirty="0" smtClean="0"/>
              <a:t>ТК 7 „Стъкло и керамика” – БДС </a:t>
            </a:r>
            <a:r>
              <a:rPr lang="en-GB" dirty="0" smtClean="0"/>
              <a:t>EN</a:t>
            </a:r>
            <a:r>
              <a:rPr lang="bg-BG" dirty="0" smtClean="0"/>
              <a:t> 14411</a:t>
            </a:r>
          </a:p>
          <a:p>
            <a:pPr lvl="1"/>
            <a:r>
              <a:rPr lang="bg-BG" dirty="0" smtClean="0"/>
              <a:t>ТК 61 „Изолации на сгради и строителни съоръжения” - БДС EN 13499, БДС EN 13500, БДС EN 13162, БДС EN 13163, БДС EN 1304</a:t>
            </a:r>
          </a:p>
          <a:p>
            <a:pPr lvl="1"/>
            <a:r>
              <a:rPr lang="bg-BG" dirty="0" smtClean="0"/>
              <a:t>ТК 81 „Пластмаси” - БДС </a:t>
            </a:r>
            <a:r>
              <a:rPr lang="en-GB" dirty="0" smtClean="0"/>
              <a:t>EN</a:t>
            </a:r>
            <a:r>
              <a:rPr lang="bg-BG" dirty="0" smtClean="0"/>
              <a:t> 13329</a:t>
            </a:r>
          </a:p>
          <a:p>
            <a:pPr lvl="1"/>
            <a:r>
              <a:rPr lang="bg-BG" dirty="0" smtClean="0"/>
              <a:t>ТК 96 „Врати, прозорци, капаци, строителен </a:t>
            </a:r>
            <a:r>
              <a:rPr lang="bg-BG" dirty="0" err="1" smtClean="0"/>
              <a:t>обков</a:t>
            </a:r>
            <a:r>
              <a:rPr lang="bg-BG" dirty="0" smtClean="0"/>
              <a:t> и окачени фасади” - БДС EN 13830</a:t>
            </a:r>
          </a:p>
          <a:p>
            <a:pPr lvl="1"/>
            <a:r>
              <a:rPr lang="bg-BG" dirty="0" smtClean="0"/>
              <a:t>Работна група извън БИС/ТК - БДС EN 13964</a:t>
            </a:r>
          </a:p>
          <a:p>
            <a:pPr lvl="1"/>
            <a:endParaRPr lang="bg-BG" dirty="0" smtClean="0"/>
          </a:p>
          <a:p>
            <a:pPr lvl="1"/>
            <a:endParaRPr lang="bg-BG"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bg-BG" dirty="0" smtClean="0"/>
              <a:t>В целевите работни групи (ЦРГ) бяха поканени експерти, както участващи в съответния БИС/ТК, така и експерти, неучастващи в БИС/ТК</a:t>
            </a:r>
          </a:p>
          <a:p>
            <a:pPr lvl="1"/>
            <a:r>
              <a:rPr lang="bg-BG" dirty="0" smtClean="0"/>
              <a:t>Водещи производители</a:t>
            </a:r>
          </a:p>
          <a:p>
            <a:pPr lvl="1"/>
            <a:r>
              <a:rPr lang="bg-BG" dirty="0" smtClean="0"/>
              <a:t>Лаборатории за изпитване</a:t>
            </a:r>
          </a:p>
          <a:p>
            <a:pPr lvl="1"/>
            <a:r>
              <a:rPr lang="bg-BG" dirty="0" smtClean="0"/>
              <a:t>Органи за оценяване на съответствието</a:t>
            </a:r>
          </a:p>
          <a:p>
            <a:pPr lvl="1"/>
            <a:r>
              <a:rPr lang="bg-BG" dirty="0" smtClean="0"/>
              <a:t>Представители на научните среди – УАСГ, НИСИ, НИИСМ и др.</a:t>
            </a:r>
          </a:p>
          <a:p>
            <a:pPr lvl="1"/>
            <a:r>
              <a:rPr lang="bg-BG" dirty="0" smtClean="0"/>
              <a:t>Представители на браншови организации – БАИС, Сдружение “Български врати, прозорци и фасади” и др.</a:t>
            </a:r>
          </a:p>
          <a:p>
            <a:pPr lvl="1"/>
            <a:r>
              <a:rPr lang="bg-BG" dirty="0" smtClean="0"/>
              <a:t>Във всички ЦРГ бяха включени експерти на възложителя от дирекция „Правила и норми за проектиране и строителство“ в МИП, съгласно т. 4.9 от техническото задание</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bg-BG" dirty="0" smtClean="0"/>
              <a:t>В ЦРГ бяха извършени следните дейности: </a:t>
            </a:r>
          </a:p>
          <a:p>
            <a:pPr lvl="1"/>
            <a:r>
              <a:rPr lang="bg-BG" dirty="0" smtClean="0"/>
              <a:t>Анализ на стандартите по отношение изискванията към съществените характеристики на строителните продукти, техните експлоатационни показатели, гранични нива и класове във връзка с предвидената им употреба</a:t>
            </a:r>
          </a:p>
          <a:p>
            <a:pPr lvl="1"/>
            <a:r>
              <a:rPr lang="bg-BG" dirty="0" smtClean="0"/>
              <a:t>Преглед на предоставените от възложителя анализи на нормативната уредба за енергийна ефективност на сградите, както и за сградите за обществено обслужване, по отношение изисквания към съществените характеристики на строителните продукти от групите по Приложение 2, техните експлоатационни показатели, гранични нива и класове във връзка с предвидената им употреба</a:t>
            </a:r>
          </a:p>
          <a:p>
            <a:pPr lvl="1"/>
            <a:r>
              <a:rPr lang="bg-BG" dirty="0" smtClean="0"/>
              <a:t>Анализ на стандарти, които имат връзка със стандартите, предмет на задачата, а също анализ на вече разработени национални приложения</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Property-PowerPoint-Template-03">
  <a:themeElements>
    <a:clrScheme name="Office Theme 13">
      <a:dk1>
        <a:srgbClr val="000000"/>
      </a:dk1>
      <a:lt1>
        <a:srgbClr val="FFFFFF"/>
      </a:lt1>
      <a:dk2>
        <a:srgbClr val="FFFFFF"/>
      </a:dk2>
      <a:lt2>
        <a:srgbClr val="1F4138"/>
      </a:lt2>
      <a:accent1>
        <a:srgbClr val="005372"/>
      </a:accent1>
      <a:accent2>
        <a:srgbClr val="237E94"/>
      </a:accent2>
      <a:accent3>
        <a:srgbClr val="FFFFFF"/>
      </a:accent3>
      <a:accent4>
        <a:srgbClr val="000000"/>
      </a:accent4>
      <a:accent5>
        <a:srgbClr val="AAB3BC"/>
      </a:accent5>
      <a:accent6>
        <a:srgbClr val="1F7286"/>
      </a:accent6>
      <a:hlink>
        <a:srgbClr val="7A999D"/>
      </a:hlink>
      <a:folHlink>
        <a:srgbClr val="46695F"/>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FFFFFF"/>
        </a:dk2>
        <a:lt2>
          <a:srgbClr val="1F4138"/>
        </a:lt2>
        <a:accent1>
          <a:srgbClr val="005372"/>
        </a:accent1>
        <a:accent2>
          <a:srgbClr val="237E94"/>
        </a:accent2>
        <a:accent3>
          <a:srgbClr val="FFFFFF"/>
        </a:accent3>
        <a:accent4>
          <a:srgbClr val="000000"/>
        </a:accent4>
        <a:accent5>
          <a:srgbClr val="AAB3BC"/>
        </a:accent5>
        <a:accent6>
          <a:srgbClr val="1F7286"/>
        </a:accent6>
        <a:hlink>
          <a:srgbClr val="7A999D"/>
        </a:hlink>
        <a:folHlink>
          <a:srgbClr val="46695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Property-PowerPoint-Template-03</Template>
  <TotalTime>557</TotalTime>
  <Words>2438</Words>
  <Application>Microsoft Office PowerPoint</Application>
  <PresentationFormat>On-screen Show (4:3)</PresentationFormat>
  <Paragraphs>105</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Property-PowerPoint-Template-03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Nona Georgieva</cp:lastModifiedBy>
  <cp:revision>63</cp:revision>
  <dcterms:created xsi:type="dcterms:W3CDTF">2014-01-08T15:01:05Z</dcterms:created>
  <dcterms:modified xsi:type="dcterms:W3CDTF">2014-01-22T08:24:39Z</dcterms:modified>
</cp:coreProperties>
</file>