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76" r:id="rId6"/>
    <p:sldId id="260" r:id="rId7"/>
    <p:sldId id="261" r:id="rId8"/>
    <p:sldId id="262" r:id="rId9"/>
    <p:sldId id="273" r:id="rId10"/>
    <p:sldId id="274" r:id="rId11"/>
    <p:sldId id="263" r:id="rId12"/>
    <p:sldId id="264" r:id="rId13"/>
    <p:sldId id="265" r:id="rId14"/>
    <p:sldId id="266" r:id="rId15"/>
    <p:sldId id="267" r:id="rId16"/>
    <p:sldId id="271" r:id="rId17"/>
    <p:sldId id="268" r:id="rId18"/>
    <p:sldId id="269" r:id="rId19"/>
    <p:sldId id="270" r:id="rId20"/>
    <p:sldId id="272" r:id="rId21"/>
    <p:sldId id="275" r:id="rId22"/>
  </p:sldIdLst>
  <p:sldSz cx="9144000" cy="6858000" type="screen4x3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5245" autoAdjust="0"/>
    <p:restoredTop sz="94660"/>
  </p:normalViewPr>
  <p:slideViewPr>
    <p:cSldViewPr>
      <p:cViewPr>
        <p:scale>
          <a:sx n="80" d="100"/>
          <a:sy n="80" d="100"/>
        </p:scale>
        <p:origin x="-840" y="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Title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40C69-CE94-40E6-B5AA-8ED3894AA431}" type="datetimeFigureOut">
              <a:rPr lang="bg-BG" smtClean="0"/>
              <a:pPr/>
              <a:t>26.9.2015 г.</a:t>
            </a:fld>
            <a:endParaRPr lang="bg-BG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4143F81-A90C-4CFA-A6B5-5800C70EAC6A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bg-BG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40C69-CE94-40E6-B5AA-8ED3894AA431}" type="datetimeFigureOut">
              <a:rPr lang="bg-BG" smtClean="0"/>
              <a:pPr/>
              <a:t>26.9.2015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43F81-A90C-4CFA-A6B5-5800C70EAC6A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40C69-CE94-40E6-B5AA-8ED3894AA431}" type="datetimeFigureOut">
              <a:rPr lang="bg-BG" smtClean="0"/>
              <a:pPr/>
              <a:t>26.9.2015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43F81-A90C-4CFA-A6B5-5800C70EAC6A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C840C69-CE94-40E6-B5AA-8ED3894AA431}" type="datetimeFigureOut">
              <a:rPr lang="bg-BG" smtClean="0"/>
              <a:pPr/>
              <a:t>26.9.2015 г.</a:t>
            </a:fld>
            <a:endParaRPr lang="bg-BG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14143F81-A90C-4CFA-A6B5-5800C70EAC6A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40C69-CE94-40E6-B5AA-8ED3894AA431}" type="datetimeFigureOut">
              <a:rPr lang="bg-BG" smtClean="0"/>
              <a:pPr/>
              <a:t>26.9.2015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43F81-A90C-4CFA-A6B5-5800C70EAC6A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40C69-CE94-40E6-B5AA-8ED3894AA431}" type="datetimeFigureOut">
              <a:rPr lang="bg-BG" smtClean="0"/>
              <a:pPr/>
              <a:t>26.9.2015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43F81-A90C-4CFA-A6B5-5800C70EAC6A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43F81-A90C-4CFA-A6B5-5800C70EAC6A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40C69-CE94-40E6-B5AA-8ED3894AA431}" type="datetimeFigureOut">
              <a:rPr lang="bg-BG" smtClean="0"/>
              <a:pPr/>
              <a:t>26.9.2015 г.</a:t>
            </a:fld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2" name="Content Placeholder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4" name="Content Placeholder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40C69-CE94-40E6-B5AA-8ED3894AA431}" type="datetimeFigureOut">
              <a:rPr lang="bg-BG" smtClean="0"/>
              <a:pPr/>
              <a:t>26.9.2015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43F81-A90C-4CFA-A6B5-5800C70EAC6A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40C69-CE94-40E6-B5AA-8ED3894AA431}" type="datetimeFigureOut">
              <a:rPr lang="bg-BG" smtClean="0"/>
              <a:pPr/>
              <a:t>26.9.2015 г.</a:t>
            </a:fld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43F81-A90C-4CFA-A6B5-5800C70EAC6A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C840C69-CE94-40E6-B5AA-8ED3894AA431}" type="datetimeFigureOut">
              <a:rPr lang="bg-BG" smtClean="0"/>
              <a:pPr/>
              <a:t>26.9.2015 г.</a:t>
            </a:fld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4143F81-A90C-4CFA-A6B5-5800C70EAC6A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bg-BG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40C69-CE94-40E6-B5AA-8ED3894AA431}" type="datetimeFigureOut">
              <a:rPr lang="bg-BG" smtClean="0"/>
              <a:pPr/>
              <a:t>26.9.2015 г.</a:t>
            </a:fld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4143F81-A90C-4CFA-A6B5-5800C70EAC6A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bg-BG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AC840C69-CE94-40E6-B5AA-8ED3894AA431}" type="datetimeFigureOut">
              <a:rPr lang="bg-BG" smtClean="0"/>
              <a:pPr/>
              <a:t>26.9.2015 г.</a:t>
            </a:fld>
            <a:endParaRPr lang="bg-BG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bg-BG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14143F81-A90C-4CFA-A6B5-5800C70EAC6A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285852" y="3571876"/>
            <a:ext cx="671517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bg-BG" sz="5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Добре дошли в Археологически комплекс „Калето” </a:t>
            </a:r>
            <a:endParaRPr lang="bg-BG" sz="5400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 descr="C:\Users\03\Desktop\kaleto\photos\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500042"/>
            <a:ext cx="7517402" cy="29289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000628" y="642918"/>
            <a:ext cx="3686172" cy="5667396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bg-BG" dirty="0" smtClean="0"/>
              <a:t>   </a:t>
            </a:r>
            <a:r>
              <a:rPr lang="en-US" dirty="0" smtClean="0"/>
              <a:t> </a:t>
            </a:r>
            <a:r>
              <a:rPr lang="bg-BG" sz="2800" dirty="0" smtClean="0">
                <a:solidFill>
                  <a:schemeClr val="bg1"/>
                </a:solidFill>
              </a:rPr>
              <a:t>В края на обходния маршрут най - ярко се откроява структурата на крепостната стена- виждат се редове от квадри, дялан и речен камък. Личат и местата, където в стената на северната кула са вграждани сантрачи (дебели, здрави греди между редовете от камъни) за по- голяма устойвост.</a:t>
            </a:r>
            <a:endParaRPr lang="bg-BG" sz="2800" dirty="0">
              <a:solidFill>
                <a:schemeClr val="bg1"/>
              </a:solidFill>
            </a:endParaRPr>
          </a:p>
        </p:txBody>
      </p:sp>
      <p:pic>
        <p:nvPicPr>
          <p:cNvPr id="11266" name="Picture 2" descr="C:\Users\03\Desktop\IMG_20131030_1120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642918"/>
            <a:ext cx="4071966" cy="55721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00034" y="1142984"/>
            <a:ext cx="8229600" cy="45720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bg-BG" sz="2800" dirty="0" smtClean="0">
                <a:solidFill>
                  <a:schemeClr val="bg1"/>
                </a:solidFill>
              </a:rPr>
              <a:t>   В Археологически комплекс </a:t>
            </a:r>
            <a:r>
              <a:rPr lang="bg-BG" sz="2800" spc="50" dirty="0" smtClean="0">
                <a:ln w="11430"/>
                <a:solidFill>
                  <a:schemeClr val="bg1"/>
                </a:solidFill>
              </a:rPr>
              <a:t>„Калето” е съхранена 70</a:t>
            </a:r>
            <a:r>
              <a:rPr lang="en-US" sz="2800" spc="50" dirty="0" smtClean="0">
                <a:ln w="11430"/>
                <a:solidFill>
                  <a:schemeClr val="bg1"/>
                </a:solidFill>
              </a:rPr>
              <a:t> </a:t>
            </a:r>
            <a:r>
              <a:rPr lang="bg-BG" sz="2800" spc="50" dirty="0" smtClean="0">
                <a:ln w="11430"/>
                <a:solidFill>
                  <a:schemeClr val="bg1"/>
                </a:solidFill>
              </a:rPr>
              <a:t>- вековна история. Регистрирано е присъствието на всички цивилизации, населявали българските земи от каменно- медната епоха до Средновековието. Това се дължи на стратегическото местоположение на крепостта. Хълмът на реката осигурява естествена защита и е разположен на място, където се пресичат основни пътища, използвани от дълбока древност до днес.</a:t>
            </a:r>
            <a:endParaRPr lang="bg-BG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28596" y="3571876"/>
            <a:ext cx="6929486" cy="300039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bg-BG" sz="2200" dirty="0" smtClean="0"/>
              <a:t>    </a:t>
            </a:r>
            <a:r>
              <a:rPr lang="bg-BG" sz="2200" dirty="0" smtClean="0">
                <a:solidFill>
                  <a:schemeClr val="bg1"/>
                </a:solidFill>
              </a:rPr>
              <a:t>Археологически комплекс </a:t>
            </a:r>
            <a:r>
              <a:rPr lang="bg-BG" sz="2200" spc="50" dirty="0" smtClean="0">
                <a:ln w="11430"/>
                <a:solidFill>
                  <a:schemeClr val="bg1"/>
                </a:solidFill>
              </a:rPr>
              <a:t>„Калето” е запазил следите на две последователно съществували укрепени селища от края на каменно</a:t>
            </a:r>
            <a:r>
              <a:rPr lang="en-US" sz="2200" spc="50" dirty="0" smtClean="0">
                <a:ln w="11430"/>
                <a:solidFill>
                  <a:schemeClr val="bg1"/>
                </a:solidFill>
              </a:rPr>
              <a:t> </a:t>
            </a:r>
            <a:r>
              <a:rPr lang="bg-BG" sz="2200" spc="50" dirty="0" smtClean="0">
                <a:ln w="11430"/>
                <a:solidFill>
                  <a:schemeClr val="bg1"/>
                </a:solidFill>
              </a:rPr>
              <a:t>- медната епоха и бронзовата епоха, които са унищожени при стихийни пожари. Многобройните находки от този период свидетелстват, че селището процъфтява като занаятчийски център по това време.</a:t>
            </a:r>
            <a:endParaRPr lang="bg-BG" sz="2200" dirty="0"/>
          </a:p>
        </p:txBody>
      </p:sp>
      <p:pic>
        <p:nvPicPr>
          <p:cNvPr id="6146" name="Picture 2" descr="C:\Users\03\Desktop\yjh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571480"/>
            <a:ext cx="4071966" cy="2857520"/>
          </a:xfrm>
          <a:prstGeom prst="rect">
            <a:avLst/>
          </a:prstGeom>
          <a:noFill/>
        </p:spPr>
      </p:pic>
      <p:pic>
        <p:nvPicPr>
          <p:cNvPr id="6147" name="Picture 3" descr="C:\Users\03\Desktop\__1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571480"/>
            <a:ext cx="2645625" cy="2857520"/>
          </a:xfrm>
          <a:prstGeom prst="rect">
            <a:avLst/>
          </a:prstGeom>
          <a:noFill/>
        </p:spPr>
      </p:pic>
      <p:pic>
        <p:nvPicPr>
          <p:cNvPr id="6148" name="Picture 4" descr="C:\Users\03\Desktop\_()_1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429520" y="571480"/>
            <a:ext cx="1443038" cy="39290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28596" y="3000372"/>
            <a:ext cx="5715040" cy="3190884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bg-BG" dirty="0" smtClean="0">
                <a:solidFill>
                  <a:schemeClr val="bg1"/>
                </a:solidFill>
              </a:rPr>
              <a:t>   Една от значимите находки от края на каменно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bg-BG" dirty="0" smtClean="0">
                <a:solidFill>
                  <a:schemeClr val="bg1"/>
                </a:solidFill>
              </a:rPr>
              <a:t>- медната епоха е откритото </a:t>
            </a:r>
            <a:r>
              <a:rPr lang="bg-BG" sz="2800" spc="50" dirty="0" smtClean="0">
                <a:ln w="11430"/>
                <a:solidFill>
                  <a:schemeClr val="bg1"/>
                </a:solidFill>
              </a:rPr>
              <a:t>„С</a:t>
            </a:r>
            <a:r>
              <a:rPr lang="bg-BG" dirty="0" smtClean="0">
                <a:solidFill>
                  <a:schemeClr val="bg1"/>
                </a:solidFill>
              </a:rPr>
              <a:t>ветилище на тура” , което няма аналог в Европа. На близо 4 м дълбочина е открит жертвен олтар със симетрично разположени два черепа на праисторическо диво говедо (тур) и каменна букрания.</a:t>
            </a:r>
            <a:endParaRPr lang="bg-BG" dirty="0">
              <a:solidFill>
                <a:schemeClr val="bg1"/>
              </a:solidFill>
            </a:endParaRPr>
          </a:p>
        </p:txBody>
      </p:sp>
      <p:pic>
        <p:nvPicPr>
          <p:cNvPr id="5122" name="Picture 2" descr="C:\Users\03\Desktop\ghr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8" y="3143248"/>
            <a:ext cx="2139315" cy="2983174"/>
          </a:xfrm>
          <a:prstGeom prst="rect">
            <a:avLst/>
          </a:prstGeom>
          <a:noFill/>
        </p:spPr>
      </p:pic>
      <p:pic>
        <p:nvPicPr>
          <p:cNvPr id="5123" name="Picture 3" descr="C:\Users\03\Desktop\gjnf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428604"/>
            <a:ext cx="4387426" cy="2000264"/>
          </a:xfrm>
          <a:prstGeom prst="rect">
            <a:avLst/>
          </a:prstGeom>
          <a:noFill/>
        </p:spPr>
      </p:pic>
      <p:pic>
        <p:nvPicPr>
          <p:cNvPr id="5124" name="Picture 4" descr="C:\Users\03\Desktop\ytk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4942" y="428604"/>
            <a:ext cx="3548224" cy="2000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500042"/>
            <a:ext cx="4400552" cy="592935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bg-BG" dirty="0" smtClean="0">
                <a:solidFill>
                  <a:schemeClr val="bg1"/>
                </a:solidFill>
              </a:rPr>
              <a:t>   От съществено значение е приемствеността на свещеното място през различните епохи. Върху останките от </a:t>
            </a:r>
            <a:r>
              <a:rPr lang="bg-BG" sz="2800" spc="50" dirty="0" smtClean="0">
                <a:ln w="11430"/>
                <a:solidFill>
                  <a:schemeClr val="bg1"/>
                </a:solidFill>
              </a:rPr>
              <a:t>„</a:t>
            </a:r>
            <a:r>
              <a:rPr lang="bg-BG" dirty="0" smtClean="0">
                <a:solidFill>
                  <a:schemeClr val="bg1"/>
                </a:solidFill>
              </a:rPr>
              <a:t>Светилището на тура” след 2 500 години е създаден ранно - тракийски храм. Древните траки от племето </a:t>
            </a:r>
            <a:r>
              <a:rPr lang="bg-BG" sz="2800" spc="50" dirty="0" smtClean="0">
                <a:ln w="11430"/>
                <a:solidFill>
                  <a:schemeClr val="bg1"/>
                </a:solidFill>
              </a:rPr>
              <a:t>„</a:t>
            </a:r>
            <a:r>
              <a:rPr lang="bg-BG" dirty="0" smtClean="0">
                <a:solidFill>
                  <a:schemeClr val="bg1"/>
                </a:solidFill>
              </a:rPr>
              <a:t>трибали”, населявали местността до </a:t>
            </a:r>
            <a:r>
              <a:rPr lang="en-US" dirty="0" smtClean="0">
                <a:solidFill>
                  <a:schemeClr val="bg1"/>
                </a:solidFill>
              </a:rPr>
              <a:t>I</a:t>
            </a:r>
            <a:r>
              <a:rPr lang="bg-BG" dirty="0" smtClean="0">
                <a:solidFill>
                  <a:schemeClr val="bg1"/>
                </a:solidFill>
              </a:rPr>
              <a:t> век, когато селището заедно с цяла Мизия е завладяно от Римската империя.  </a:t>
            </a:r>
            <a:endParaRPr lang="bg-BG" dirty="0">
              <a:solidFill>
                <a:schemeClr val="bg1"/>
              </a:solidFill>
            </a:endParaRPr>
          </a:p>
        </p:txBody>
      </p:sp>
      <p:pic>
        <p:nvPicPr>
          <p:cNvPr id="8194" name="Picture 2" descr="C:\Users\03\Desktop\__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43570" y="1214422"/>
            <a:ext cx="3058729" cy="343536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857884" y="4714884"/>
            <a:ext cx="27448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dirty="0" smtClean="0">
                <a:solidFill>
                  <a:schemeClr val="bg1"/>
                </a:solidFill>
              </a:rPr>
              <a:t>Урна от желязната епоха</a:t>
            </a:r>
            <a:endParaRPr lang="bg-BG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14282" y="3429000"/>
            <a:ext cx="5357850" cy="3190884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bg-BG" sz="2400" dirty="0" smtClean="0">
                <a:solidFill>
                  <a:schemeClr val="bg1"/>
                </a:solidFill>
              </a:rPr>
              <a:t>    В центъра на крепостта, в близост до </a:t>
            </a:r>
            <a:r>
              <a:rPr lang="bg-BG" sz="2400" spc="50" dirty="0" smtClean="0">
                <a:ln w="11430"/>
                <a:solidFill>
                  <a:schemeClr val="bg1"/>
                </a:solidFill>
              </a:rPr>
              <a:t>„</a:t>
            </a:r>
            <a:r>
              <a:rPr lang="bg-BG" sz="2400" dirty="0" smtClean="0">
                <a:solidFill>
                  <a:schemeClr val="bg1"/>
                </a:solidFill>
              </a:rPr>
              <a:t>Светилището на тура” се намират останките от римски храм, в който са принасяни дарове за боговете. От този период са открити множество бронзови монети от времето на Римската империя, бронзови фибули, украшения за колан, торква и сребърно листо от лавров венец. </a:t>
            </a:r>
            <a:endParaRPr lang="bg-BG" sz="2400" dirty="0">
              <a:solidFill>
                <a:schemeClr val="bg1"/>
              </a:solidFill>
            </a:endParaRPr>
          </a:p>
        </p:txBody>
      </p:sp>
      <p:pic>
        <p:nvPicPr>
          <p:cNvPr id="9218" name="Picture 2" descr="C:\Users\03\Desktop\__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428604"/>
            <a:ext cx="3786214" cy="2839661"/>
          </a:xfrm>
          <a:prstGeom prst="rect">
            <a:avLst/>
          </a:prstGeom>
          <a:noFill/>
        </p:spPr>
      </p:pic>
      <p:pic>
        <p:nvPicPr>
          <p:cNvPr id="9219" name="Picture 3" descr="C:\Users\03\Desktop\_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0694" y="428604"/>
            <a:ext cx="2600863" cy="3118119"/>
          </a:xfrm>
          <a:prstGeom prst="rect">
            <a:avLst/>
          </a:prstGeom>
          <a:noFill/>
        </p:spPr>
      </p:pic>
      <p:pic>
        <p:nvPicPr>
          <p:cNvPr id="9220" name="Picture 4" descr="C:\Users\03\Desktop\__1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0694" y="3714752"/>
            <a:ext cx="3357586" cy="28575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071538" y="4000504"/>
            <a:ext cx="7215238" cy="2405066"/>
          </a:xfrm>
        </p:spPr>
        <p:txBody>
          <a:bodyPr/>
          <a:lstStyle/>
          <a:p>
            <a:pPr>
              <a:buNone/>
            </a:pPr>
            <a:r>
              <a:rPr lang="bg-BG" dirty="0" smtClean="0">
                <a:solidFill>
                  <a:schemeClr val="bg1"/>
                </a:solidFill>
              </a:rPr>
              <a:t>   Сред основите на римския храм е открита много рядка, напълно запазена монета на император Александър Север, която не е била в обръщение и е дадена в дар на храма.</a:t>
            </a:r>
            <a:endParaRPr lang="bg-BG" dirty="0"/>
          </a:p>
        </p:txBody>
      </p:sp>
      <p:pic>
        <p:nvPicPr>
          <p:cNvPr id="4099" name="Picture 3" descr="C:\Users\03\Desktop\szf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428605"/>
            <a:ext cx="6143668" cy="33138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85720" y="1428736"/>
            <a:ext cx="5400684" cy="3286148"/>
          </a:xfrm>
        </p:spPr>
        <p:txBody>
          <a:bodyPr/>
          <a:lstStyle/>
          <a:p>
            <a:pPr>
              <a:buNone/>
            </a:pPr>
            <a:r>
              <a:rPr lang="bg-BG" dirty="0" smtClean="0">
                <a:solidFill>
                  <a:schemeClr val="bg1"/>
                </a:solidFill>
              </a:rPr>
              <a:t>   Една от най- важните находки от римската епоха е откритата под основата на крепостната стена бронзова отливка на орел. Това е едно от най - ранните изображения на тази птица- символ на Римската империя, изразяващ власт и сила.</a:t>
            </a:r>
            <a:endParaRPr lang="bg-BG" dirty="0">
              <a:solidFill>
                <a:schemeClr val="bg1"/>
              </a:solidFill>
            </a:endParaRPr>
          </a:p>
        </p:txBody>
      </p:sp>
      <p:pic>
        <p:nvPicPr>
          <p:cNvPr id="2050" name="Picture 2" descr="C:\Users\03\Desktop\Без им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6446" y="785794"/>
            <a:ext cx="2928958" cy="51734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85786" y="857232"/>
            <a:ext cx="7686700" cy="228601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bg-BG" dirty="0" smtClean="0">
                <a:solidFill>
                  <a:schemeClr val="bg1"/>
                </a:solidFill>
              </a:rPr>
              <a:t>   Друга ценна находка е откритият бронзов ключ. Поради стратегическото значение на римската крепост археолозите допускат, че това е символичният Ключ към Северозапада.</a:t>
            </a:r>
            <a:endParaRPr lang="bg-BG" dirty="0">
              <a:solidFill>
                <a:schemeClr val="bg1"/>
              </a:solidFill>
            </a:endParaRPr>
          </a:p>
        </p:txBody>
      </p:sp>
      <p:pic>
        <p:nvPicPr>
          <p:cNvPr id="3075" name="Picture 3" descr="C:\Users\03\Desktop\edtfwt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3286124"/>
            <a:ext cx="5562600" cy="26955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28596" y="428604"/>
            <a:ext cx="8229600" cy="2928958"/>
          </a:xfrm>
        </p:spPr>
        <p:txBody>
          <a:bodyPr/>
          <a:lstStyle/>
          <a:p>
            <a:pPr>
              <a:buNone/>
            </a:pPr>
            <a:r>
              <a:rPr lang="bg-BG" dirty="0" smtClean="0">
                <a:solidFill>
                  <a:schemeClr val="bg1"/>
                </a:solidFill>
              </a:rPr>
              <a:t>   </a:t>
            </a:r>
            <a:r>
              <a:rPr lang="bg-BG" sz="2200" dirty="0" smtClean="0">
                <a:solidFill>
                  <a:schemeClr val="bg1"/>
                </a:solidFill>
              </a:rPr>
              <a:t>В края на </a:t>
            </a:r>
            <a:r>
              <a:rPr lang="en-US" sz="2200" dirty="0" smtClean="0">
                <a:solidFill>
                  <a:schemeClr val="bg1"/>
                </a:solidFill>
              </a:rPr>
              <a:t>VI </a:t>
            </a:r>
            <a:r>
              <a:rPr lang="bg-BG" sz="2200" dirty="0" smtClean="0">
                <a:solidFill>
                  <a:schemeClr val="bg1"/>
                </a:solidFill>
              </a:rPr>
              <a:t>началото на </a:t>
            </a:r>
            <a:r>
              <a:rPr lang="en-US" sz="2200" dirty="0" smtClean="0">
                <a:solidFill>
                  <a:schemeClr val="bg1"/>
                </a:solidFill>
              </a:rPr>
              <a:t>VII</a:t>
            </a:r>
            <a:r>
              <a:rPr lang="bg-BG" sz="2200" dirty="0" smtClean="0">
                <a:solidFill>
                  <a:schemeClr val="bg1"/>
                </a:solidFill>
              </a:rPr>
              <a:t> век по тези места се заселват славяните, а малко по- късно прабългарите. Върху заварените руини те построяват свое селище, което просъществува от </a:t>
            </a:r>
            <a:r>
              <a:rPr lang="en-US" sz="2200" dirty="0" smtClean="0">
                <a:solidFill>
                  <a:schemeClr val="bg1"/>
                </a:solidFill>
              </a:rPr>
              <a:t>I</a:t>
            </a:r>
            <a:r>
              <a:rPr lang="bg-BG" sz="2200" dirty="0" smtClean="0">
                <a:solidFill>
                  <a:schemeClr val="bg1"/>
                </a:solidFill>
              </a:rPr>
              <a:t>Х</a:t>
            </a:r>
            <a:r>
              <a:rPr lang="en-US" sz="2200" dirty="0" smtClean="0">
                <a:solidFill>
                  <a:schemeClr val="bg1"/>
                </a:solidFill>
              </a:rPr>
              <a:t> </a:t>
            </a:r>
            <a:r>
              <a:rPr lang="bg-BG" sz="2200" dirty="0" smtClean="0">
                <a:solidFill>
                  <a:schemeClr val="bg1"/>
                </a:solidFill>
              </a:rPr>
              <a:t>до Х</a:t>
            </a:r>
            <a:r>
              <a:rPr lang="en-US" sz="2200" dirty="0" smtClean="0">
                <a:solidFill>
                  <a:schemeClr val="bg1"/>
                </a:solidFill>
              </a:rPr>
              <a:t>I</a:t>
            </a:r>
            <a:r>
              <a:rPr lang="bg-BG" sz="2200" dirty="0" smtClean="0">
                <a:solidFill>
                  <a:schemeClr val="bg1"/>
                </a:solidFill>
              </a:rPr>
              <a:t> век. Старобългарската крепост и селището са превзети през Х</a:t>
            </a:r>
            <a:r>
              <a:rPr lang="en-US" sz="2200" dirty="0" smtClean="0">
                <a:solidFill>
                  <a:schemeClr val="bg1"/>
                </a:solidFill>
              </a:rPr>
              <a:t>I</a:t>
            </a:r>
            <a:r>
              <a:rPr lang="bg-BG" sz="2200" dirty="0" smtClean="0">
                <a:solidFill>
                  <a:schemeClr val="bg1"/>
                </a:solidFill>
              </a:rPr>
              <a:t> век от византийския император Василий </a:t>
            </a:r>
            <a:r>
              <a:rPr lang="en-US" sz="2200" dirty="0" smtClean="0">
                <a:solidFill>
                  <a:schemeClr val="bg1"/>
                </a:solidFill>
              </a:rPr>
              <a:t>II</a:t>
            </a:r>
            <a:r>
              <a:rPr lang="bg-BG" sz="2200" dirty="0" smtClean="0">
                <a:solidFill>
                  <a:schemeClr val="bg1"/>
                </a:solidFill>
              </a:rPr>
              <a:t>. По време на византийското владичество крепостта е използвана с наблюдателна и отбранителна цел.</a:t>
            </a:r>
            <a:endParaRPr lang="bg-BG" sz="2200" dirty="0">
              <a:solidFill>
                <a:schemeClr val="bg1"/>
              </a:solidFill>
            </a:endParaRPr>
          </a:p>
        </p:txBody>
      </p:sp>
      <p:pic>
        <p:nvPicPr>
          <p:cNvPr id="7170" name="Picture 2" descr="C:\Users\03\Desktop\kaleto\17.07.2013\DSCF69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3429000"/>
            <a:ext cx="5929354" cy="30683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472" y="-142900"/>
            <a:ext cx="8229600" cy="1219200"/>
          </a:xfrm>
        </p:spPr>
        <p:txBody>
          <a:bodyPr>
            <a:normAutofit/>
          </a:bodyPr>
          <a:lstStyle/>
          <a:p>
            <a:pPr algn="ctr"/>
            <a:r>
              <a:rPr lang="bg-BG" sz="4800" b="1" dirty="0" smtClean="0">
                <a:solidFill>
                  <a:srgbClr val="FF0000"/>
                </a:solidFill>
              </a:rPr>
              <a:t>Местоположение</a:t>
            </a:r>
            <a:endParaRPr lang="bg-BG" sz="4800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96" y="4714884"/>
            <a:ext cx="8215370" cy="1357322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  <a:buNone/>
            </a:pPr>
            <a:r>
              <a:rPr lang="bg-BG" sz="2000" dirty="0" smtClean="0">
                <a:solidFill>
                  <a:schemeClr val="bg1"/>
                </a:solidFill>
              </a:rPr>
              <a:t>   Археологически комплекс </a:t>
            </a:r>
            <a:r>
              <a:rPr lang="bg-BG" sz="2000" spc="50" dirty="0" smtClean="0">
                <a:ln w="11430"/>
                <a:solidFill>
                  <a:schemeClr val="bg1"/>
                </a:solidFill>
              </a:rPr>
              <a:t>„Калето”</a:t>
            </a:r>
            <a:r>
              <a:rPr lang="bg-BG" sz="2000" dirty="0" smtClean="0">
                <a:solidFill>
                  <a:schemeClr val="bg1"/>
                </a:solidFill>
              </a:rPr>
              <a:t> се намира в Северозападна България, на входа на гр. Мездра (област Враца). Разположен е върху скалист рид, надвесен над левия бряг на р. Искър. </a:t>
            </a:r>
            <a:endParaRPr lang="bg-BG" sz="2000" dirty="0">
              <a:solidFill>
                <a:schemeClr val="bg1"/>
              </a:solidFill>
            </a:endParaRPr>
          </a:p>
        </p:txBody>
      </p:sp>
      <p:pic>
        <p:nvPicPr>
          <p:cNvPr id="2050" name="Picture 2" descr="C:\Users\03\Desktop\kaleto\photos\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142984"/>
            <a:ext cx="7884107" cy="30718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28596" y="1285860"/>
            <a:ext cx="8229600" cy="45720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bg-BG" sz="2800" dirty="0" smtClean="0">
                <a:solidFill>
                  <a:schemeClr val="bg1"/>
                </a:solidFill>
              </a:rPr>
              <a:t>   </a:t>
            </a:r>
            <a:r>
              <a:rPr lang="bg-BG" dirty="0" smtClean="0">
                <a:solidFill>
                  <a:schemeClr val="bg1"/>
                </a:solidFill>
              </a:rPr>
              <a:t>Крепостта отново е използвана по време на Втората българска държава. Според много местни легенди в този район и по протежение на Искърското дефиле са водени едни от последните битки на цар Иван Шишман. Крепостта на Калето, наричана Дърманица (Дерманица) е участвала в отбраната от настъпващите османци. Окончателното й разрушаване и изоставяне е през Х</a:t>
            </a:r>
            <a:r>
              <a:rPr lang="en-US" dirty="0" smtClean="0">
                <a:solidFill>
                  <a:schemeClr val="bg1"/>
                </a:solidFill>
              </a:rPr>
              <a:t>IV</a:t>
            </a:r>
            <a:r>
              <a:rPr lang="bg-BG" dirty="0" smtClean="0">
                <a:solidFill>
                  <a:schemeClr val="bg1"/>
                </a:solidFill>
              </a:rPr>
              <a:t> век по време на завладяването на българските земи от османските турци.    </a:t>
            </a:r>
            <a:endParaRPr lang="bg-BG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00034" y="3000372"/>
            <a:ext cx="8229600" cy="3214702"/>
          </a:xfrm>
        </p:spPr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buNone/>
            </a:pPr>
            <a:r>
              <a:rPr lang="bg-BG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гр. Мездра</a:t>
            </a:r>
          </a:p>
          <a:p>
            <a:pPr algn="ctr">
              <a:buNone/>
            </a:pPr>
            <a:r>
              <a:rPr lang="en-US" b="1" smtClean="0">
                <a:ln w="50800"/>
                <a:solidFill>
                  <a:schemeClr val="bg1">
                    <a:shade val="50000"/>
                  </a:schemeClr>
                </a:solidFill>
              </a:rPr>
              <a:t>http</a:t>
            </a:r>
            <a:r>
              <a:rPr lang="en-US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://facebook.com/kaleto.mezdra</a:t>
            </a:r>
          </a:p>
          <a:p>
            <a:pPr algn="ctr">
              <a:buNone/>
            </a:pPr>
            <a:r>
              <a:rPr lang="en-US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E-mail: ak_kaleto_mezdra@abv.bg</a:t>
            </a:r>
          </a:p>
          <a:p>
            <a:pPr algn="ctr">
              <a:buNone/>
            </a:pPr>
            <a:r>
              <a:rPr lang="bg-BG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Телефон за връзка: +359 910 93059</a:t>
            </a:r>
            <a:endParaRPr lang="bg-BG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4" name="Picture 3" descr="logo_b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4546" y="642918"/>
            <a:ext cx="5000660" cy="21813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71472" y="1071546"/>
            <a:ext cx="8215370" cy="2000264"/>
          </a:xfrm>
        </p:spPr>
        <p:txBody>
          <a:bodyPr>
            <a:norm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bg-BG" sz="2800" dirty="0" smtClean="0">
                <a:solidFill>
                  <a:schemeClr val="bg1"/>
                </a:solidFill>
              </a:rPr>
              <a:t> </a:t>
            </a:r>
            <a:r>
              <a:rPr lang="bg-BG" sz="2400" dirty="0" smtClean="0">
                <a:solidFill>
                  <a:schemeClr val="bg1"/>
                </a:solidFill>
              </a:rPr>
              <a:t>  </a:t>
            </a:r>
            <a:r>
              <a:rPr lang="bg-BG" sz="2000" dirty="0" smtClean="0">
                <a:solidFill>
                  <a:schemeClr val="bg1"/>
                </a:solidFill>
              </a:rPr>
              <a:t>Археологически комплекс </a:t>
            </a:r>
            <a:r>
              <a:rPr lang="bg-BG" sz="2000" spc="50" dirty="0" smtClean="0">
                <a:ln w="11430"/>
                <a:solidFill>
                  <a:schemeClr val="bg1"/>
                </a:solidFill>
              </a:rPr>
              <a:t>„Калето” се намира в непоресредствена близост до международен път Е-79, на 90 км от гр. София и на 15 км от гр. Враца.</a:t>
            </a:r>
          </a:p>
          <a:p>
            <a:pPr algn="ctr">
              <a:spcBef>
                <a:spcPts val="0"/>
              </a:spcBef>
              <a:buNone/>
            </a:pPr>
            <a:r>
              <a:rPr lang="bg-BG" sz="2000" spc="50" dirty="0" smtClean="0">
                <a:ln w="11430"/>
                <a:solidFill>
                  <a:schemeClr val="bg1"/>
                </a:solidFill>
              </a:rPr>
              <a:t>   Обектът се намира в близост до гара Мездра, която е важен железопътен възел.</a:t>
            </a:r>
          </a:p>
          <a:p>
            <a:pPr>
              <a:buNone/>
            </a:pPr>
            <a:endParaRPr lang="bg-BG" sz="2800" dirty="0">
              <a:solidFill>
                <a:schemeClr val="bg1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19146"/>
          </a:xfrm>
        </p:spPr>
        <p:txBody>
          <a:bodyPr>
            <a:normAutofit/>
          </a:bodyPr>
          <a:lstStyle/>
          <a:p>
            <a:pPr algn="ctr"/>
            <a:r>
              <a:rPr lang="bg-BG" sz="4800" b="1" dirty="0" smtClean="0">
                <a:solidFill>
                  <a:srgbClr val="FF0000"/>
                </a:solidFill>
              </a:rPr>
              <a:t>Транспорт</a:t>
            </a:r>
            <a:endParaRPr lang="bg-BG" sz="4800" b="1" dirty="0">
              <a:solidFill>
                <a:srgbClr val="FF0000"/>
              </a:solidFill>
            </a:endParaRPr>
          </a:p>
        </p:txBody>
      </p:sp>
      <p:pic>
        <p:nvPicPr>
          <p:cNvPr id="1027" name="Picture 3" descr="C:\Users\03\Desktop\snimki\karta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3071810"/>
            <a:ext cx="6138937" cy="34290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42910" y="285728"/>
            <a:ext cx="8229600" cy="264320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bg-BG" sz="2800" spc="50" dirty="0" smtClean="0">
                <a:ln w="11430"/>
                <a:solidFill>
                  <a:schemeClr val="bg1"/>
                </a:solidFill>
              </a:rPr>
              <a:t>   </a:t>
            </a:r>
            <a:r>
              <a:rPr lang="bg-BG" sz="2000" spc="50" dirty="0" smtClean="0">
                <a:ln w="11430"/>
                <a:solidFill>
                  <a:schemeClr val="bg1"/>
                </a:solidFill>
              </a:rPr>
              <a:t>Археологически комплекс „Калето” се състои от 4 нива. Първото обхваща паркинг с 30 места, парк с алпинеуми и фонтан, административни и експозиционни помещения.</a:t>
            </a:r>
            <a:endParaRPr lang="bg-BG" sz="2000" dirty="0">
              <a:solidFill>
                <a:schemeClr val="bg1"/>
              </a:solidFill>
            </a:endParaRPr>
          </a:p>
        </p:txBody>
      </p:sp>
      <p:pic>
        <p:nvPicPr>
          <p:cNvPr id="3074" name="Picture 2" descr="C:\Users\03\Desktop\kaleto\photos\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571612"/>
            <a:ext cx="6858048" cy="48875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57158" y="500042"/>
            <a:ext cx="5072098" cy="1428760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sz="2000" spc="50" dirty="0" smtClean="0">
                <a:ln w="11430"/>
                <a:solidFill>
                  <a:schemeClr val="bg1"/>
                </a:solidFill>
              </a:rPr>
              <a:t>	</a:t>
            </a:r>
            <a:r>
              <a:rPr lang="bg-BG" sz="2000" spc="50" dirty="0" smtClean="0">
                <a:ln w="11430"/>
                <a:solidFill>
                  <a:schemeClr val="bg1"/>
                </a:solidFill>
              </a:rPr>
              <a:t>На първото ниво е изграден и </a:t>
            </a:r>
            <a:r>
              <a:rPr lang="bg-BG" sz="2000" spc="50" dirty="0" smtClean="0">
                <a:ln w="11430"/>
                <a:solidFill>
                  <a:schemeClr val="bg1"/>
                </a:solidFill>
              </a:rPr>
              <a:t>парк </a:t>
            </a:r>
            <a:r>
              <a:rPr lang="bg-BG" sz="2000" spc="50" dirty="0" smtClean="0">
                <a:ln w="11430"/>
                <a:solidFill>
                  <a:schemeClr val="bg1"/>
                </a:solidFill>
              </a:rPr>
              <a:t>с обсадни</a:t>
            </a:r>
            <a:r>
              <a:rPr lang="en-US" sz="2000" spc="50" dirty="0" smtClean="0">
                <a:ln w="11430"/>
                <a:solidFill>
                  <a:schemeClr val="bg1"/>
                </a:solidFill>
              </a:rPr>
              <a:t> </a:t>
            </a:r>
            <a:r>
              <a:rPr lang="bg-BG" sz="2000" spc="50" dirty="0" smtClean="0">
                <a:ln w="11430"/>
                <a:solidFill>
                  <a:schemeClr val="bg1"/>
                </a:solidFill>
              </a:rPr>
              <a:t>машини и уреди за наказания от средновековието. Паркът се използва и за провеждането на </a:t>
            </a:r>
            <a:endParaRPr lang="en-US" sz="2000" spc="50" dirty="0" smtClean="0">
              <a:ln w="11430"/>
              <a:solidFill>
                <a:schemeClr val="bg1"/>
              </a:solidFill>
            </a:endParaRPr>
          </a:p>
          <a:p>
            <a:pPr>
              <a:buNone/>
            </a:pPr>
            <a:r>
              <a:rPr lang="en-US" sz="2000" spc="50" dirty="0" smtClean="0">
                <a:ln w="11430"/>
                <a:solidFill>
                  <a:schemeClr val="bg1"/>
                </a:solidFill>
              </a:rPr>
              <a:t>	</a:t>
            </a:r>
            <a:r>
              <a:rPr lang="bg-BG" sz="2000" spc="50" dirty="0" smtClean="0">
                <a:ln w="11430"/>
                <a:solidFill>
                  <a:schemeClr val="bg1"/>
                </a:solidFill>
              </a:rPr>
              <a:t>“</a:t>
            </a:r>
            <a:r>
              <a:rPr lang="ru-RU" sz="2000" spc="50" dirty="0" smtClean="0">
                <a:ln w="11430"/>
                <a:solidFill>
                  <a:schemeClr val="bg1"/>
                </a:solidFill>
              </a:rPr>
              <a:t>Фестивала </a:t>
            </a:r>
            <a:r>
              <a:rPr lang="ru-RU" sz="2000" spc="50" dirty="0" smtClean="0">
                <a:ln w="11430"/>
                <a:solidFill>
                  <a:schemeClr val="bg1"/>
                </a:solidFill>
              </a:rPr>
              <a:t>на Средновековните традиции, бит и </a:t>
            </a:r>
            <a:r>
              <a:rPr lang="ru-RU" sz="2000" spc="50" dirty="0" smtClean="0">
                <a:ln w="11430"/>
                <a:solidFill>
                  <a:schemeClr val="bg1"/>
                </a:solidFill>
              </a:rPr>
              <a:t>култура</a:t>
            </a:r>
            <a:r>
              <a:rPr lang="bg-BG" sz="2000" spc="50" dirty="0" smtClean="0">
                <a:ln w="11430"/>
                <a:solidFill>
                  <a:schemeClr val="bg1"/>
                </a:solidFill>
              </a:rPr>
              <a:t>“</a:t>
            </a:r>
            <a:endParaRPr lang="bg-BG" sz="2000" dirty="0">
              <a:solidFill>
                <a:schemeClr val="bg1"/>
              </a:solidFill>
            </a:endParaRPr>
          </a:p>
        </p:txBody>
      </p:sp>
      <p:pic>
        <p:nvPicPr>
          <p:cNvPr id="1026" name="Picture 2" descr="D:\kaleto\festival\festival\tx1\DSC_349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428868"/>
            <a:ext cx="5264955" cy="3509970"/>
          </a:xfrm>
          <a:prstGeom prst="rect">
            <a:avLst/>
          </a:prstGeom>
          <a:noFill/>
        </p:spPr>
      </p:pic>
      <p:pic>
        <p:nvPicPr>
          <p:cNvPr id="1027" name="Picture 3" descr="D:\kaleto\pillory\Mitko\_DSC71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6" y="285728"/>
            <a:ext cx="3357570" cy="4942343"/>
          </a:xfrm>
          <a:prstGeom prst="rect">
            <a:avLst/>
          </a:prstGeom>
          <a:noFill/>
        </p:spPr>
      </p:pic>
      <p:pic>
        <p:nvPicPr>
          <p:cNvPr id="1028" name="Picture 4" descr="D:\kaleto\pillory\Mitko\_DSC715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60804" y="3286124"/>
            <a:ext cx="4813441" cy="31998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0" y="3929066"/>
            <a:ext cx="4929190" cy="1500198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bg-BG" sz="2800" spc="50" dirty="0" smtClean="0">
                <a:ln w="11430"/>
                <a:solidFill>
                  <a:schemeClr val="bg1"/>
                </a:solidFill>
              </a:rPr>
              <a:t>   На второ ниво е разположена новоизградена амфитеатрална сцена с 84 седящи места и декоративна колонада.</a:t>
            </a:r>
            <a:endParaRPr lang="bg-BG" sz="2800" dirty="0">
              <a:solidFill>
                <a:schemeClr val="bg1"/>
              </a:solidFill>
            </a:endParaRPr>
          </a:p>
        </p:txBody>
      </p:sp>
      <p:pic>
        <p:nvPicPr>
          <p:cNvPr id="4098" name="Picture 2" descr="C:\Users\03\Desktop\snimki\Kaleto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2" y="3571876"/>
            <a:ext cx="3838557" cy="2878918"/>
          </a:xfrm>
          <a:prstGeom prst="rect">
            <a:avLst/>
          </a:prstGeom>
          <a:noFill/>
        </p:spPr>
      </p:pic>
      <p:pic>
        <p:nvPicPr>
          <p:cNvPr id="4099" name="Picture 3" descr="C:\Users\03\Desktop\kaleto\photos\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357166"/>
            <a:ext cx="8286808" cy="31452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42844" y="3714752"/>
            <a:ext cx="5000628" cy="2714644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bg-BG" sz="2800" dirty="0" smtClean="0">
                <a:solidFill>
                  <a:schemeClr val="bg1"/>
                </a:solidFill>
              </a:rPr>
              <a:t>     </a:t>
            </a:r>
            <a:r>
              <a:rPr lang="bg-BG" sz="2900" dirty="0" smtClean="0">
                <a:solidFill>
                  <a:schemeClr val="bg1"/>
                </a:solidFill>
              </a:rPr>
              <a:t>На третото ниво се намира климатизирана експозиционна зала, представяща историята на крепостта през вековете. Изложен е макет на римска крепост от </a:t>
            </a:r>
            <a:r>
              <a:rPr lang="en-US" sz="2900" dirty="0" smtClean="0">
                <a:solidFill>
                  <a:schemeClr val="bg1"/>
                </a:solidFill>
              </a:rPr>
              <a:t>II </a:t>
            </a:r>
            <a:r>
              <a:rPr lang="bg-BG" sz="2900" dirty="0" smtClean="0">
                <a:solidFill>
                  <a:schemeClr val="bg1"/>
                </a:solidFill>
              </a:rPr>
              <a:t>век, показващ разположението на сградите в нея. Показани са и уникални предмети и останки от различните исторически периоди, през които е съществувала крепостта.</a:t>
            </a:r>
            <a:endParaRPr lang="bg-BG" sz="2900" dirty="0">
              <a:solidFill>
                <a:schemeClr val="bg1"/>
              </a:solidFill>
            </a:endParaRPr>
          </a:p>
        </p:txBody>
      </p:sp>
      <p:pic>
        <p:nvPicPr>
          <p:cNvPr id="5122" name="Picture 2" descr="C:\Users\03\Desktop\kaleto\17.07.2013\DSCF69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42" y="3714752"/>
            <a:ext cx="3500462" cy="2571768"/>
          </a:xfrm>
          <a:prstGeom prst="rect">
            <a:avLst/>
          </a:prstGeom>
          <a:noFill/>
        </p:spPr>
      </p:pic>
      <p:pic>
        <p:nvPicPr>
          <p:cNvPr id="5" name="Picture 4" descr="zal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472" y="500042"/>
            <a:ext cx="5929354" cy="3002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214546" y="357166"/>
            <a:ext cx="6443650" cy="192882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bg-BG" sz="2000" dirty="0" smtClean="0">
                <a:solidFill>
                  <a:schemeClr val="bg1"/>
                </a:solidFill>
              </a:rPr>
              <a:t>    На последното ниво са крепостните останки, консервирани и експонирани за посетители. Предвидени са два маршрута- единият обхваща вътрешността на крепостта, а другият е обходен и минава покрай основите на крепостната стена. </a:t>
            </a:r>
            <a:endParaRPr lang="bg-BG" sz="2000" dirty="0">
              <a:solidFill>
                <a:schemeClr val="bg1"/>
              </a:solidFill>
            </a:endParaRPr>
          </a:p>
        </p:txBody>
      </p:sp>
      <p:pic>
        <p:nvPicPr>
          <p:cNvPr id="9" name="Picture 8" descr="DSCF6954ves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500042"/>
            <a:ext cx="2071702" cy="5643602"/>
          </a:xfrm>
          <a:prstGeom prst="rect">
            <a:avLst/>
          </a:prstGeom>
        </p:spPr>
      </p:pic>
      <p:pic>
        <p:nvPicPr>
          <p:cNvPr id="6149" name="Picture 5" descr="C:\Users\03\Desktop\kaleto\photos\20130413_12394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050" y="2357430"/>
            <a:ext cx="5715040" cy="37504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28596" y="642918"/>
            <a:ext cx="8229600" cy="278608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bg-BG" sz="2400" dirty="0" smtClean="0">
                <a:solidFill>
                  <a:schemeClr val="bg1"/>
                </a:solidFill>
              </a:rPr>
              <a:t>   В началото на обходния маршрут е запазена част от допълнително укрепление (протейхизма), изградено през периода </a:t>
            </a:r>
            <a:r>
              <a:rPr lang="en-US" sz="2400" dirty="0" smtClean="0">
                <a:solidFill>
                  <a:schemeClr val="bg1"/>
                </a:solidFill>
              </a:rPr>
              <a:t>IV</a:t>
            </a:r>
            <a:r>
              <a:rPr lang="bg-BG" sz="2400" dirty="0" smtClean="0">
                <a:solidFill>
                  <a:schemeClr val="bg1"/>
                </a:solidFill>
              </a:rPr>
              <a:t>- </a:t>
            </a:r>
            <a:r>
              <a:rPr lang="en-US" sz="2400" dirty="0" smtClean="0">
                <a:solidFill>
                  <a:schemeClr val="bg1"/>
                </a:solidFill>
              </a:rPr>
              <a:t>VI</a:t>
            </a:r>
            <a:r>
              <a:rPr lang="bg-BG" sz="2400" dirty="0" smtClean="0">
                <a:solidFill>
                  <a:schemeClr val="bg1"/>
                </a:solidFill>
              </a:rPr>
              <a:t> век. В крепостната стена има разрушена част, която представлява овъглен от пожар пласт. Тя е експонирана за посетителите с цел да се видят следите от най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bg-BG" sz="2400" dirty="0" smtClean="0">
                <a:solidFill>
                  <a:schemeClr val="bg1"/>
                </a:solidFill>
              </a:rPr>
              <a:t>- ранното заселване на скалния рид.</a:t>
            </a:r>
            <a:r>
              <a:rPr lang="en-US" sz="2400" dirty="0" smtClean="0">
                <a:solidFill>
                  <a:schemeClr val="bg1"/>
                </a:solidFill>
              </a:rPr>
              <a:t/>
            </a:r>
            <a:br>
              <a:rPr lang="en-US" sz="2400" dirty="0" smtClean="0">
                <a:solidFill>
                  <a:schemeClr val="bg1"/>
                </a:solidFill>
              </a:rPr>
            </a:br>
            <a:r>
              <a:rPr lang="bg-BG" sz="2400" dirty="0" smtClean="0">
                <a:solidFill>
                  <a:schemeClr val="bg1"/>
                </a:solidFill>
              </a:rPr>
              <a:t>  </a:t>
            </a:r>
            <a:endParaRPr lang="bg-BG" sz="2400" dirty="0">
              <a:solidFill>
                <a:schemeClr val="bg1"/>
              </a:solidFill>
            </a:endParaRPr>
          </a:p>
        </p:txBody>
      </p:sp>
      <p:pic>
        <p:nvPicPr>
          <p:cNvPr id="10242" name="Picture 2" descr="D:\Picture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3286124"/>
            <a:ext cx="5244733" cy="3082936"/>
          </a:xfrm>
          <a:prstGeom prst="rect">
            <a:avLst/>
          </a:prstGeom>
          <a:noFill/>
        </p:spPr>
      </p:pic>
      <p:pic>
        <p:nvPicPr>
          <p:cNvPr id="10243" name="Picture 3" descr="C:\Users\03\Desktop\IMG_20131030_10555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3636" y="2714620"/>
            <a:ext cx="2732486" cy="36433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per">
  <a:themeElements>
    <a:clrScheme name="Custom 2">
      <a:dk1>
        <a:sysClr val="windowText" lastClr="000000"/>
      </a:dk1>
      <a:lt1>
        <a:sysClr val="window" lastClr="FFFFFF"/>
      </a:lt1>
      <a:dk2>
        <a:srgbClr val="EAC64C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Pap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645</TotalTime>
  <Words>888</Words>
  <Application>Microsoft Office PowerPoint</Application>
  <PresentationFormat>On-screen Show (4:3)</PresentationFormat>
  <Paragraphs>29</Paragraphs>
  <Slides>21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Paper</vt:lpstr>
      <vt:lpstr>Slide 1</vt:lpstr>
      <vt:lpstr>Местоположение</vt:lpstr>
      <vt:lpstr>Транспорт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03</dc:creator>
  <cp:lastModifiedBy>mitko</cp:lastModifiedBy>
  <cp:revision>64</cp:revision>
  <dcterms:created xsi:type="dcterms:W3CDTF">2013-10-29T08:42:43Z</dcterms:created>
  <dcterms:modified xsi:type="dcterms:W3CDTF">2015-09-26T11:26:35Z</dcterms:modified>
</cp:coreProperties>
</file>